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2"/>
  </p:notesMasterIdLst>
  <p:handoutMasterIdLst>
    <p:handoutMasterId r:id="rId43"/>
  </p:handoutMasterIdLst>
  <p:sldIdLst>
    <p:sldId id="256" r:id="rId5"/>
    <p:sldId id="270" r:id="rId6"/>
    <p:sldId id="259" r:id="rId7"/>
    <p:sldId id="293" r:id="rId8"/>
    <p:sldId id="260" r:id="rId9"/>
    <p:sldId id="273" r:id="rId10"/>
    <p:sldId id="294" r:id="rId11"/>
    <p:sldId id="295" r:id="rId12"/>
    <p:sldId id="289" r:id="rId13"/>
    <p:sldId id="292" r:id="rId14"/>
    <p:sldId id="262" r:id="rId15"/>
    <p:sldId id="296" r:id="rId16"/>
    <p:sldId id="264" r:id="rId17"/>
    <p:sldId id="265" r:id="rId18"/>
    <p:sldId id="269" r:id="rId19"/>
    <p:sldId id="284" r:id="rId20"/>
    <p:sldId id="291" r:id="rId21"/>
    <p:sldId id="290" r:id="rId22"/>
    <p:sldId id="272" r:id="rId23"/>
    <p:sldId id="277" r:id="rId24"/>
    <p:sldId id="271" r:id="rId25"/>
    <p:sldId id="278" r:id="rId26"/>
    <p:sldId id="285" r:id="rId27"/>
    <p:sldId id="266" r:id="rId28"/>
    <p:sldId id="274" r:id="rId29"/>
    <p:sldId id="275" r:id="rId30"/>
    <p:sldId id="267" r:id="rId31"/>
    <p:sldId id="283" r:id="rId32"/>
    <p:sldId id="279" r:id="rId33"/>
    <p:sldId id="280" r:id="rId34"/>
    <p:sldId id="281" r:id="rId35"/>
    <p:sldId id="282" r:id="rId36"/>
    <p:sldId id="286" r:id="rId37"/>
    <p:sldId id="287" r:id="rId38"/>
    <p:sldId id="288" r:id="rId39"/>
    <p:sldId id="297" r:id="rId40"/>
    <p:sldId id="29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3" autoAdjust="0"/>
    <p:restoredTop sz="98294" autoAdjust="0"/>
  </p:normalViewPr>
  <p:slideViewPr>
    <p:cSldViewPr snapToGrid="0" snapToObjects="1">
      <p:cViewPr varScale="1">
        <p:scale>
          <a:sx n="102" d="100"/>
          <a:sy n="102" d="100"/>
        </p:scale>
        <p:origin x="-1336"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2017/07/26</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2017/07/26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7"/>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png"/><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image" Target="../media/image54.emf"/><Relationship Id="rId11"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 Id="rId9"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52.emf"/><Relationship Id="rId8"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32.xml.rels><?xml version="1.0" encoding="UTF-8" standalone="yes"?>
<Relationships xmlns="http://schemas.openxmlformats.org/package/2006/relationships"><Relationship Id="rId11" Type="http://schemas.openxmlformats.org/officeDocument/2006/relationships/image" Target="../media/image78.emf"/><Relationship Id="rId12" Type="http://schemas.openxmlformats.org/officeDocument/2006/relationships/image" Target="../media/image79.emf"/><Relationship Id="rId13" Type="http://schemas.openxmlformats.org/officeDocument/2006/relationships/image" Target="../media/image80.emf"/><Relationship Id="rId14" Type="http://schemas.openxmlformats.org/officeDocument/2006/relationships/image" Target="../media/image81.emf"/><Relationship Id="rId1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0" Type="http://schemas.openxmlformats.org/officeDocument/2006/relationships/image" Target="../media/image7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4"/>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5"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5" y="6211080"/>
            <a:ext cx="2329897"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31"/>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7"/>
            <a:ext cx="2825219" cy="2185063"/>
          </a:xfrm>
          <a:prstGeom prst="rect">
            <a:avLst/>
          </a:prstGeom>
        </p:spPr>
      </p:pic>
      <p:sp>
        <p:nvSpPr>
          <p:cNvPr id="5" name="テキスト ボックス 4"/>
          <p:cNvSpPr txBox="1"/>
          <p:nvPr/>
        </p:nvSpPr>
        <p:spPr>
          <a:xfrm>
            <a:off x="570566" y="6214409"/>
            <a:ext cx="3510822"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　破片の軌道と質量の時間進化</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pic>
        <p:nvPicPr>
          <p:cNvPr id="9" name="anime_tlog.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08" y="1213465"/>
            <a:ext cx="6878335" cy="5158751"/>
          </a:xfrm>
          <a:prstGeom prst="rect">
            <a:avLst/>
          </a:prstGeom>
        </p:spPr>
      </p:pic>
      <p:sp>
        <p:nvSpPr>
          <p:cNvPr id="10" name="テキスト ボックス 9"/>
          <p:cNvSpPr txBox="1"/>
          <p:nvPr/>
        </p:nvSpPr>
        <p:spPr>
          <a:xfrm>
            <a:off x="1677689" y="844131"/>
            <a:ext cx="2480166" cy="369332"/>
          </a:xfrm>
          <a:prstGeom prst="rect">
            <a:avLst/>
          </a:prstGeom>
          <a:noFill/>
        </p:spPr>
        <p:txBody>
          <a:bodyPr wrap="none" rtlCol="0">
            <a:spAutoFit/>
          </a:bodyPr>
          <a:lstStyle/>
          <a:p>
            <a:r>
              <a:rPr kumimoji="1" lang="ja-JP" altLang="en-US" dirty="0"/>
              <a:t>時間幅は</a:t>
            </a:r>
            <a:r>
              <a:rPr kumimoji="1" lang="ja-JP" altLang="en-US" dirty="0">
                <a:latin typeface="Helvetica"/>
                <a:cs typeface="Helvetica"/>
              </a:rPr>
              <a:t>対数スケール</a:t>
            </a:r>
            <a:endParaRPr kumimoji="1" lang="ja-JP" altLang="en-US" dirty="0"/>
          </a:p>
        </p:txBody>
      </p:sp>
      <p:sp>
        <p:nvSpPr>
          <p:cNvPr id="11" name="テキスト ボックス 10"/>
          <p:cNvSpPr txBox="1"/>
          <p:nvPr/>
        </p:nvSpPr>
        <p:spPr>
          <a:xfrm>
            <a:off x="4661754"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
        <p:nvSpPr>
          <p:cNvPr id="12" name="テキスト ボックス 11"/>
          <p:cNvSpPr txBox="1"/>
          <p:nvPr/>
        </p:nvSpPr>
        <p:spPr>
          <a:xfrm>
            <a:off x="453777" y="844132"/>
            <a:ext cx="646331" cy="369332"/>
          </a:xfrm>
          <a:prstGeom prst="rect">
            <a:avLst/>
          </a:prstGeom>
          <a:noFill/>
          <a:ln>
            <a:solidFill>
              <a:schemeClr val="tx1"/>
            </a:solidFill>
          </a:ln>
        </p:spPr>
        <p:txBody>
          <a:bodyPr wrap="none" rtlCol="0">
            <a:spAutoFit/>
          </a:bodyPr>
          <a:lstStyle/>
          <a:p>
            <a:r>
              <a:rPr kumimoji="1" lang="ja-JP" altLang="en-US" dirty="0" smtClean="0"/>
              <a:t>動画</a:t>
            </a:r>
            <a:endParaRPr kumimoji="1" lang="ja-JP" altLang="en-US" dirty="0"/>
          </a:p>
        </p:txBody>
      </p:sp>
    </p:spTree>
    <p:extLst>
      <p:ext uri="{BB962C8B-B14F-4D97-AF65-F5344CB8AC3E}">
        <p14:creationId xmlns:p14="http://schemas.microsoft.com/office/powerpoint/2010/main" val="33623021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4"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デブリ円盤の明るさの空間分布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
        <p:nvSpPr>
          <p:cNvPr id="7" name="テキスト ボックス 6"/>
          <p:cNvSpPr txBox="1"/>
          <p:nvPr/>
        </p:nvSpPr>
        <p:spPr>
          <a:xfrm>
            <a:off x="1366055" y="919224"/>
            <a:ext cx="2714590" cy="369332"/>
          </a:xfrm>
          <a:prstGeom prst="rect">
            <a:avLst/>
          </a:prstGeom>
          <a:noFill/>
        </p:spPr>
        <p:txBody>
          <a:bodyPr wrap="none" rtlCol="0">
            <a:spAutoFit/>
          </a:bodyPr>
          <a:lstStyle/>
          <a:p>
            <a:r>
              <a:rPr kumimoji="1" lang="ja-JP" altLang="en-US" dirty="0" smtClean="0"/>
              <a:t>衝突カスケードが起こる</a:t>
            </a:r>
            <a:endParaRPr kumimoji="1" lang="ja-JP" altLang="en-US" dirty="0"/>
          </a:p>
        </p:txBody>
      </p:sp>
      <p:cxnSp>
        <p:nvCxnSpPr>
          <p:cNvPr id="8" name="直線矢印コネクタ 7"/>
          <p:cNvCxnSpPr/>
          <p:nvPr/>
        </p:nvCxnSpPr>
        <p:spPr>
          <a:xfrm>
            <a:off x="653020" y="16702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366055" y="1466854"/>
            <a:ext cx="3640228" cy="369332"/>
          </a:xfrm>
          <a:prstGeom prst="rect">
            <a:avLst/>
          </a:prstGeom>
          <a:noFill/>
        </p:spPr>
        <p:txBody>
          <a:bodyPr wrap="none" rtlCol="0">
            <a:spAutoFit/>
          </a:bodyPr>
          <a:lstStyle/>
          <a:p>
            <a:r>
              <a:rPr kumimoji="1" lang="ja-JP" altLang="en-US" dirty="0" smtClean="0"/>
              <a:t>破片のサイズ分布は１つに決まる</a:t>
            </a:r>
            <a:endParaRPr kumimoji="1" lang="ja-JP" altLang="en-US" dirty="0"/>
          </a:p>
        </p:txBody>
      </p:sp>
      <p:cxnSp>
        <p:nvCxnSpPr>
          <p:cNvPr id="10" name="直線矢印コネクタ 9"/>
          <p:cNvCxnSpPr/>
          <p:nvPr/>
        </p:nvCxnSpPr>
        <p:spPr>
          <a:xfrm>
            <a:off x="653020" y="226774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360362" y="2084550"/>
            <a:ext cx="1569660" cy="369332"/>
          </a:xfrm>
          <a:prstGeom prst="rect">
            <a:avLst/>
          </a:prstGeom>
          <a:noFill/>
        </p:spPr>
        <p:txBody>
          <a:bodyPr wrap="none" rtlCol="0">
            <a:spAutoFit/>
          </a:bodyPr>
          <a:lstStyle/>
          <a:p>
            <a:r>
              <a:rPr kumimoji="1" lang="ja-JP" altLang="en-US" dirty="0" smtClean="0"/>
              <a:t>破片の総質量</a:t>
            </a:r>
            <a:endParaRPr kumimoji="1" lang="ja-JP" altLang="en-US" dirty="0"/>
          </a:p>
        </p:txBody>
      </p:sp>
      <p:sp>
        <p:nvSpPr>
          <p:cNvPr id="12" name="テキスト ボックス 11"/>
          <p:cNvSpPr txBox="1"/>
          <p:nvPr/>
        </p:nvSpPr>
        <p:spPr>
          <a:xfrm>
            <a:off x="1366055" y="2083081"/>
            <a:ext cx="3416320" cy="369332"/>
          </a:xfrm>
          <a:prstGeom prst="rect">
            <a:avLst/>
          </a:prstGeom>
          <a:noFill/>
        </p:spPr>
        <p:txBody>
          <a:bodyPr wrap="none" rtlCol="0">
            <a:spAutoFit/>
          </a:bodyPr>
          <a:lstStyle/>
          <a:p>
            <a:r>
              <a:rPr kumimoji="1" lang="ja-JP" altLang="en-US" dirty="0" smtClean="0"/>
              <a:t>破片からの赤外超過フラックス</a:t>
            </a:r>
            <a:endParaRPr kumimoji="1" lang="ja-JP" altLang="en-US" dirty="0"/>
          </a:p>
        </p:txBody>
      </p:sp>
      <p:pic>
        <p:nvPicPr>
          <p:cNvPr id="13" name="図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33" y="2159797"/>
            <a:ext cx="317500" cy="215900"/>
          </a:xfrm>
          <a:prstGeom prst="rect">
            <a:avLst/>
          </a:prstGeom>
        </p:spPr>
      </p:pic>
      <p:sp>
        <p:nvSpPr>
          <p:cNvPr id="16" name="テキスト ボックス 15"/>
          <p:cNvSpPr txBox="1"/>
          <p:nvPr/>
        </p:nvSpPr>
        <p:spPr>
          <a:xfrm>
            <a:off x="504123" y="2645103"/>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pic>
        <p:nvPicPr>
          <p:cNvPr id="17" name="図 16" descr="L2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5393" t="1979" r="2978" b="7205"/>
          <a:stretch/>
        </p:blipFill>
        <p:spPr>
          <a:xfrm>
            <a:off x="5807944" y="2538754"/>
            <a:ext cx="3030292" cy="2252376"/>
          </a:xfrm>
          <a:prstGeom prst="rect">
            <a:avLst/>
          </a:prstGeom>
        </p:spPr>
      </p:pic>
      <p:sp>
        <p:nvSpPr>
          <p:cNvPr id="18" name="テキスト ボックス 17"/>
          <p:cNvSpPr txBox="1"/>
          <p:nvPr/>
        </p:nvSpPr>
        <p:spPr>
          <a:xfrm>
            <a:off x="1184235" y="3014437"/>
            <a:ext cx="3879931" cy="646331"/>
          </a:xfrm>
          <a:prstGeom prst="rect">
            <a:avLst/>
          </a:prstGeom>
          <a:noFill/>
        </p:spPr>
        <p:txBody>
          <a:bodyPr wrap="square" rtlCol="0">
            <a:spAutoFit/>
          </a:bodyPr>
          <a:lstStyle/>
          <a:p>
            <a:r>
              <a:rPr kumimoji="1" lang="ja-JP" altLang="en-US" dirty="0"/>
              <a:t>質量</a:t>
            </a:r>
            <a:r>
              <a:rPr kumimoji="1" lang="ja-JP" altLang="en-US" dirty="0" smtClean="0"/>
              <a:t>分布を</a:t>
            </a:r>
            <a:r>
              <a:rPr kumimoji="1" lang="ja-JP" altLang="en-US" dirty="0">
                <a:solidFill>
                  <a:srgbClr val="FF0000"/>
                </a:solidFill>
              </a:rPr>
              <a:t>明るさの空間</a:t>
            </a:r>
            <a:r>
              <a:rPr kumimoji="1" lang="ja-JP" altLang="en-US" dirty="0" smtClean="0">
                <a:solidFill>
                  <a:srgbClr val="FF0000"/>
                </a:solidFill>
              </a:rPr>
              <a:t>分布</a:t>
            </a:r>
            <a:r>
              <a:rPr kumimoji="1" lang="ja-JP" altLang="en-US" dirty="0" smtClean="0"/>
              <a:t>として見ることもできる</a:t>
            </a:r>
            <a:endParaRPr kumimoji="1" lang="ja-JP" altLang="en-US" dirty="0">
              <a:solidFill>
                <a:srgbClr val="FF0000"/>
              </a:solidFill>
            </a:endParaRPr>
          </a:p>
        </p:txBody>
      </p:sp>
      <p:sp>
        <p:nvSpPr>
          <p:cNvPr id="23" name="テキスト ボックス 22"/>
          <p:cNvSpPr txBox="1"/>
          <p:nvPr/>
        </p:nvSpPr>
        <p:spPr>
          <a:xfrm>
            <a:off x="1251546" y="4786042"/>
            <a:ext cx="4108817" cy="646331"/>
          </a:xfrm>
          <a:prstGeom prst="rect">
            <a:avLst/>
          </a:prstGeom>
          <a:noFill/>
          <a:ln>
            <a:solidFill>
              <a:srgbClr val="FF0000"/>
            </a:solidFill>
          </a:ln>
        </p:spPr>
        <p:txBody>
          <a:bodyPr wrap="none" rtlCol="0">
            <a:spAutoFit/>
          </a:bodyPr>
          <a:lstStyle/>
          <a:p>
            <a:r>
              <a:rPr kumimoji="1" lang="ja-JP" altLang="en-US" dirty="0" smtClean="0"/>
              <a:t>破壊の進行が早い</a:t>
            </a:r>
            <a:r>
              <a:rPr kumimoji="1" lang="ja-JP" altLang="en-US" b="1" u="sng" dirty="0" smtClean="0"/>
              <a:t>内側</a:t>
            </a:r>
            <a:r>
              <a:rPr kumimoji="1" lang="ja-JP" altLang="en-US" dirty="0" smtClean="0"/>
              <a:t>ほど</a:t>
            </a:r>
            <a:r>
              <a:rPr kumimoji="1" lang="ja-JP" altLang="en-US" dirty="0" smtClean="0">
                <a:solidFill>
                  <a:srgbClr val="0000FF"/>
                </a:solidFill>
              </a:rPr>
              <a:t>暗く</a:t>
            </a:r>
            <a:r>
              <a:rPr kumimoji="1" lang="ja-JP" altLang="en-US" dirty="0" smtClean="0"/>
              <a:t>なり、</a:t>
            </a:r>
            <a:endParaRPr kumimoji="1" lang="en-US" altLang="ja-JP" dirty="0" smtClean="0"/>
          </a:p>
          <a:p>
            <a:r>
              <a:rPr kumimoji="1" lang="ja-JP" altLang="en-US" dirty="0" smtClean="0"/>
              <a:t>破片が残っている</a:t>
            </a:r>
            <a:r>
              <a:rPr kumimoji="1" lang="ja-JP" altLang="en-US" b="1" u="sng" dirty="0" smtClean="0"/>
              <a:t>外側</a:t>
            </a:r>
            <a:r>
              <a:rPr kumimoji="1" lang="ja-JP" altLang="en-US" dirty="0" smtClean="0"/>
              <a:t>ほど</a:t>
            </a:r>
            <a:r>
              <a:rPr kumimoji="1" lang="ja-JP" altLang="en-US" dirty="0" smtClean="0">
                <a:solidFill>
                  <a:srgbClr val="FF0000"/>
                </a:solidFill>
              </a:rPr>
              <a:t>明るい</a:t>
            </a:r>
            <a:endParaRPr kumimoji="1" lang="ja-JP" altLang="en-US" dirty="0">
              <a:solidFill>
                <a:srgbClr val="FF0000"/>
              </a:solidFill>
            </a:endParaRPr>
          </a:p>
        </p:txBody>
      </p:sp>
      <p:sp>
        <p:nvSpPr>
          <p:cNvPr id="24" name="テキスト ボックス 23"/>
          <p:cNvSpPr txBox="1"/>
          <p:nvPr/>
        </p:nvSpPr>
        <p:spPr>
          <a:xfrm>
            <a:off x="1185616" y="4183405"/>
            <a:ext cx="4622329" cy="369332"/>
          </a:xfrm>
          <a:prstGeom prst="rect">
            <a:avLst/>
          </a:prstGeom>
          <a:noFill/>
        </p:spPr>
        <p:txBody>
          <a:bodyPr wrap="none" rtlCol="0">
            <a:spAutoFit/>
          </a:bodyPr>
          <a:lstStyle/>
          <a:p>
            <a:r>
              <a:rPr kumimoji="1" lang="ja-JP" altLang="en-US" dirty="0" smtClean="0"/>
              <a:t>巨大衝突が起きてから</a:t>
            </a:r>
            <a:r>
              <a:rPr kumimoji="1" lang="en-US" altLang="ja-JP" dirty="0" smtClean="0">
                <a:latin typeface="Helvetica"/>
                <a:cs typeface="Helvetica"/>
              </a:rPr>
              <a:t>1000</a:t>
            </a:r>
            <a:r>
              <a:rPr kumimoji="1" lang="ja-JP" altLang="en-US" dirty="0" smtClean="0">
                <a:latin typeface="Helvetica"/>
                <a:cs typeface="Helvetica"/>
              </a:rPr>
              <a:t>年ほど経つと、</a:t>
            </a:r>
            <a:endParaRPr kumimoji="1" lang="ja-JP" altLang="en-US" dirty="0">
              <a:latin typeface="Helvetica"/>
              <a:cs typeface="Helvetica"/>
            </a:endParaRPr>
          </a:p>
        </p:txBody>
      </p:sp>
      <p:sp>
        <p:nvSpPr>
          <p:cNvPr id="25" name="テキスト ボックス 24"/>
          <p:cNvSpPr txBox="1"/>
          <p:nvPr/>
        </p:nvSpPr>
        <p:spPr>
          <a:xfrm>
            <a:off x="5302241" y="5063039"/>
            <a:ext cx="3416320" cy="369332"/>
          </a:xfrm>
          <a:prstGeom prst="rect">
            <a:avLst/>
          </a:prstGeom>
          <a:noFill/>
        </p:spPr>
        <p:txBody>
          <a:bodyPr wrap="none" rtlCol="0">
            <a:spAutoFit/>
          </a:bodyPr>
          <a:lstStyle/>
          <a:p>
            <a:r>
              <a:rPr kumimoji="1" lang="ja-JP" altLang="en-US" dirty="0" smtClean="0"/>
              <a:t>ような分布になると予想できる</a:t>
            </a:r>
            <a:endParaRPr kumimoji="1" lang="ja-JP" altLang="en-US" dirty="0"/>
          </a:p>
        </p:txBody>
      </p:sp>
      <p:sp>
        <p:nvSpPr>
          <p:cNvPr id="26" name="テキスト ボックス 25"/>
          <p:cNvSpPr txBox="1"/>
          <p:nvPr/>
        </p:nvSpPr>
        <p:spPr>
          <a:xfrm>
            <a:off x="504124" y="3814073"/>
            <a:ext cx="863313" cy="369332"/>
          </a:xfrm>
          <a:prstGeom prst="rect">
            <a:avLst/>
          </a:prstGeom>
          <a:noFill/>
        </p:spPr>
        <p:txBody>
          <a:bodyPr wrap="none" rtlCol="0">
            <a:spAutoFit/>
          </a:bodyPr>
          <a:lstStyle/>
          <a:p>
            <a:r>
              <a:rPr kumimoji="1" lang="ja-JP" altLang="en-US" dirty="0" smtClean="0"/>
              <a:t>そして</a:t>
            </a:r>
            <a:endParaRPr kumimoji="1" lang="ja-JP" altLang="en-US" dirty="0"/>
          </a:p>
        </p:txBody>
      </p:sp>
      <p:sp>
        <p:nvSpPr>
          <p:cNvPr id="27" name="テキスト ボックス 26"/>
          <p:cNvSpPr txBox="1"/>
          <p:nvPr/>
        </p:nvSpPr>
        <p:spPr>
          <a:xfrm>
            <a:off x="653020" y="5684345"/>
            <a:ext cx="7842843" cy="646331"/>
          </a:xfrm>
          <a:prstGeom prst="rect">
            <a:avLst/>
          </a:prstGeom>
          <a:noFill/>
        </p:spPr>
        <p:txBody>
          <a:bodyPr wrap="square" rtlCol="0">
            <a:spAutoFit/>
          </a:bodyPr>
          <a:lstStyle/>
          <a:p>
            <a:r>
              <a:rPr kumimoji="1" lang="ja-JP" altLang="en-US" dirty="0" smtClean="0"/>
              <a:t>この結果は、これまでの研究でなされていた一様な破片の分布を仮定した計算では得られなかったものである</a:t>
            </a:r>
            <a:endParaRPr kumimoji="1" lang="ja-JP" altLang="en-US" dirty="0"/>
          </a:p>
        </p:txBody>
      </p:sp>
      <p:sp>
        <p:nvSpPr>
          <p:cNvPr id="28" name="テキスト ボックス 27"/>
          <p:cNvSpPr txBox="1"/>
          <p:nvPr/>
        </p:nvSpPr>
        <p:spPr>
          <a:xfrm>
            <a:off x="4944970" y="1449336"/>
            <a:ext cx="2734192"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Tree>
    <p:extLst>
      <p:ext uri="{BB962C8B-B14F-4D97-AF65-F5344CB8AC3E}">
        <p14:creationId xmlns:p14="http://schemas.microsoft.com/office/powerpoint/2010/main" val="17711119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000" dirty="0" smtClean="0"/>
              <a:t>巨大衝突ステージにおいて</a:t>
            </a:r>
            <a:r>
              <a:rPr kumimoji="1" lang="ja-JP" altLang="en-US" sz="2000" dirty="0" smtClean="0">
                <a:solidFill>
                  <a:srgbClr val="FF0000"/>
                </a:solidFill>
              </a:rPr>
              <a:t>衝突破壊</a:t>
            </a:r>
            <a:r>
              <a:rPr kumimoji="1" lang="ja-JP" altLang="en-US" sz="2000" dirty="0" smtClean="0"/>
              <a:t>は非常に重要である。</a:t>
            </a:r>
            <a:endParaRPr kumimoji="1" lang="en-US" altLang="ja-JP" sz="2000" dirty="0"/>
          </a:p>
          <a:p>
            <a:r>
              <a:rPr kumimoji="1" lang="ja-JP" altLang="en-US" sz="2000" b="1" u="sng" dirty="0" smtClean="0"/>
              <a:t>暖かいデブリ円盤</a:t>
            </a:r>
            <a:r>
              <a:rPr kumimoji="1" lang="ja-JP" altLang="en-US" sz="2000" dirty="0" smtClean="0"/>
              <a:t>と</a:t>
            </a:r>
            <a:r>
              <a:rPr kumimoji="1" lang="ja-JP" altLang="en-US" sz="2000" b="1" u="sng" dirty="0" smtClean="0"/>
              <a:t>巨大衝突ステージ</a:t>
            </a:r>
            <a:r>
              <a:rPr kumimoji="1" lang="ja-JP" altLang="en-US" sz="2000" dirty="0" smtClean="0"/>
              <a:t>の関係を理解することで、　地球型惑星形成の理解につながるかもしれない。</a:t>
            </a:r>
            <a:endParaRPr kumimoji="1" lang="en-US" altLang="ja-JP" sz="2000" dirty="0" smtClean="0"/>
          </a:p>
          <a:p>
            <a:endParaRPr kumimoji="1" lang="en-US" altLang="ja-JP" sz="2000" dirty="0"/>
          </a:p>
          <a:p>
            <a:r>
              <a:rPr kumimoji="1" lang="en-US" altLang="ja-JP" sz="2000" b="1" u="sng" dirty="0" smtClean="0"/>
              <a:t>N</a:t>
            </a:r>
            <a:r>
              <a:rPr kumimoji="1" lang="ja-JP" altLang="en-US" sz="2000" b="1" u="sng" dirty="0" smtClean="0"/>
              <a:t>体計算</a:t>
            </a:r>
            <a:r>
              <a:rPr kumimoji="1" lang="ja-JP" altLang="en-US" sz="2000" dirty="0" smtClean="0"/>
              <a:t>と</a:t>
            </a:r>
            <a:r>
              <a:rPr kumimoji="1" lang="ja-JP" altLang="en-US" sz="2000" b="1" u="sng" dirty="0" smtClean="0"/>
              <a:t>統計的手法</a:t>
            </a:r>
            <a:r>
              <a:rPr kumimoji="1" lang="ja-JP" altLang="en-US" sz="2000" dirty="0" smtClean="0"/>
              <a:t>を組み合わせたハイブリッドコードを開発し、</a:t>
            </a:r>
            <a:r>
              <a:rPr kumimoji="1" lang="ja-JP" altLang="en-US" sz="2000" dirty="0"/>
              <a:t>衝突破壊時の</a:t>
            </a:r>
            <a:r>
              <a:rPr kumimoji="1" lang="ja-JP" altLang="en-US" sz="2000" dirty="0" smtClean="0"/>
              <a:t>破片（</a:t>
            </a:r>
            <a:r>
              <a:rPr kumimoji="1" lang="ja-JP" altLang="en-US" sz="2000" dirty="0" smtClean="0">
                <a:solidFill>
                  <a:srgbClr val="FF0000"/>
                </a:solidFill>
              </a:rPr>
              <a:t>実質</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rPr>
              <a:t>個以上</a:t>
            </a:r>
            <a:r>
              <a:rPr kumimoji="1" lang="ja-JP" altLang="en-US" sz="2000" dirty="0" smtClean="0"/>
              <a:t>）は</a:t>
            </a:r>
            <a:r>
              <a:rPr kumimoji="1" lang="ja-JP" altLang="en-US" sz="2000" dirty="0"/>
              <a:t>どのように振る舞うのかを</a:t>
            </a:r>
            <a:r>
              <a:rPr kumimoji="1" lang="ja-JP" altLang="en-US" sz="2000" dirty="0" smtClean="0"/>
              <a:t>調べた。</a:t>
            </a:r>
            <a:endParaRPr kumimoji="1" lang="en-US" altLang="ja-JP" sz="2000" dirty="0"/>
          </a:p>
          <a:p>
            <a:r>
              <a:rPr kumimoji="1" lang="ja-JP" altLang="en-US" sz="2000" dirty="0" smtClean="0"/>
              <a:t>計算の結果、相対速度が速い</a:t>
            </a:r>
            <a:r>
              <a:rPr kumimoji="1" lang="ja-JP" altLang="en-US" sz="2000" b="1" u="sng" dirty="0" smtClean="0"/>
              <a:t>円盤の内側</a:t>
            </a:r>
            <a:r>
              <a:rPr kumimoji="1" lang="ja-JP" altLang="en-US" sz="2000" dirty="0" smtClean="0"/>
              <a:t>ほど破壊が進行して</a:t>
            </a:r>
            <a:r>
              <a:rPr kumimoji="1" lang="ja-JP" altLang="en-US" sz="2000" dirty="0" smtClean="0">
                <a:solidFill>
                  <a:srgbClr val="FF0000"/>
                </a:solidFill>
              </a:rPr>
              <a:t>総質量が減少</a:t>
            </a:r>
            <a:r>
              <a:rPr kumimoji="1" lang="ja-JP" altLang="en-US" sz="2000" dirty="0" smtClean="0"/>
              <a:t>しており、また</a:t>
            </a:r>
            <a:r>
              <a:rPr kumimoji="1" lang="ja-JP" altLang="en-US" sz="2000" b="1" u="sng" dirty="0" smtClean="0"/>
              <a:t>外側</a:t>
            </a:r>
            <a:r>
              <a:rPr kumimoji="1" lang="ja-JP" altLang="en-US" sz="2000" dirty="0" smtClean="0"/>
              <a:t>ではなかなか破壊が起きていないことがわかった。</a:t>
            </a:r>
            <a:endParaRPr kumimoji="1" lang="en-US" altLang="ja-JP" sz="2000" dirty="0"/>
          </a:p>
          <a:p>
            <a:r>
              <a:rPr kumimoji="1" lang="ja-JP" altLang="en-US" sz="2000" dirty="0" smtClean="0"/>
              <a:t>破片の総質量の減少は一様ではないことから、</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明るく</a:t>
            </a:r>
            <a:r>
              <a:rPr kumimoji="1" lang="ja-JP" altLang="en-US" sz="2000" dirty="0" smtClean="0"/>
              <a:t>なるような分布を予想した。</a:t>
            </a:r>
            <a:endParaRPr kumimoji="1" lang="en-US" altLang="ja-JP" sz="2000" dirty="0" smtClean="0"/>
          </a:p>
          <a:p>
            <a:endParaRPr kumimoji="1" lang="en-US" altLang="ja-JP" sz="2000" dirty="0" smtClean="0"/>
          </a:p>
          <a:p>
            <a:r>
              <a:rPr kumimoji="1" lang="ja-JP" altLang="en-US" sz="2000" dirty="0" smtClean="0"/>
              <a:t>今後は、複数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2"/>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7" y="809803"/>
            <a:ext cx="6173485"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5"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5" cy="738664"/>
          </a:xfrm>
        </p:grpSpPr>
        <p:sp>
          <p:nvSpPr>
            <p:cNvPr id="13" name="テキスト ボックス 12"/>
            <p:cNvSpPr txBox="1"/>
            <p:nvPr/>
          </p:nvSpPr>
          <p:spPr>
            <a:xfrm>
              <a:off x="198560" y="4689660"/>
              <a:ext cx="4839785"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6" y="6023815"/>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7"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35020"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6" cy="369332"/>
          </a:xfrm>
        </p:grpSpPr>
        <p:sp>
          <p:nvSpPr>
            <p:cNvPr id="21" name="テキスト ボックス 20"/>
            <p:cNvSpPr txBox="1"/>
            <p:nvPr/>
          </p:nvSpPr>
          <p:spPr>
            <a:xfrm>
              <a:off x="2134461" y="5445707"/>
              <a:ext cx="2031324"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sp>
        <p:nvSpPr>
          <p:cNvPr id="3" name="テキスト ボックス 2"/>
          <p:cNvSpPr txBox="1"/>
          <p:nvPr/>
        </p:nvSpPr>
        <p:spPr>
          <a:xfrm>
            <a:off x="336751" y="1087273"/>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5" y="3623473"/>
            <a:ext cx="4772246" cy="923330"/>
          </a:xfrm>
          <a:prstGeom prst="rect">
            <a:avLst/>
          </a:prstGeom>
          <a:noFill/>
        </p:spPr>
        <p:txBody>
          <a:bodyPr wrap="square" rtlCol="0">
            <a:spAutoFit/>
          </a:bodyPr>
          <a:lstStyle/>
          <a:p>
            <a:r>
              <a:rPr kumimoji="1" lang="ja-JP" altLang="en-US" dirty="0" smtClean="0">
                <a:solidFill>
                  <a:srgbClr val="000000"/>
                </a:solidFill>
              </a:rPr>
              <a:t>破片を軸対称円盤分布と仮定し、解析解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2"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6"/>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の軌道を計算</a:t>
            </a:r>
            <a:endParaRPr kumimoji="1" lang="en-US" altLang="ja-JP" dirty="0" smtClean="0">
              <a:solidFill>
                <a:srgbClr val="000000"/>
              </a:solidFill>
            </a:endParaRPr>
          </a:p>
        </p:txBody>
      </p:sp>
      <p:sp>
        <p:nvSpPr>
          <p:cNvPr id="16" name="テキスト ボックス 15"/>
          <p:cNvSpPr txBox="1"/>
          <p:nvPr/>
        </p:nvSpPr>
        <p:spPr>
          <a:xfrm>
            <a:off x="1067984" y="5937812"/>
            <a:ext cx="3907064"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サイズと総質量を求めた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7"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8" y="717220"/>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2"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8" y="4799929"/>
            <a:ext cx="877163" cy="369332"/>
          </a:xfrm>
          <a:prstGeom prst="rect">
            <a:avLst/>
          </a:prstGeom>
          <a:noFill/>
        </p:spPr>
        <p:txBody>
          <a:bodyPr wrap="none" rtlCol="0">
            <a:spAutoFit/>
          </a:bodyPr>
          <a:lstStyle/>
          <a:p>
            <a:r>
              <a:rPr kumimoji="1" lang="ja-JP" altLang="en-US" dirty="0" smtClean="0"/>
              <a:t>解析解</a:t>
            </a:r>
            <a:endParaRPr kumimoji="1" lang="en-US" altLang="ja-JP" dirty="0" smtClean="0"/>
          </a:p>
        </p:txBody>
      </p:sp>
      <p:pic>
        <p:nvPicPr>
          <p:cNvPr id="36" name="図 3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3" y="3943250"/>
            <a:ext cx="8338153" cy="648379"/>
          </a:xfrm>
          <a:prstGeom prst="rect">
            <a:avLst/>
          </a:prstGeom>
        </p:spPr>
      </p:pic>
      <p:pic>
        <p:nvPicPr>
          <p:cNvPr id="38" name="図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82" y="5296961"/>
            <a:ext cx="1403937" cy="719301"/>
          </a:xfrm>
          <a:prstGeom prst="rect">
            <a:avLst/>
          </a:prstGeom>
        </p:spPr>
      </p:pic>
      <p:sp>
        <p:nvSpPr>
          <p:cNvPr id="39" name="テキスト ボックス 38"/>
          <p:cNvSpPr txBox="1"/>
          <p:nvPr/>
        </p:nvSpPr>
        <p:spPr>
          <a:xfrm>
            <a:off x="455869"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878" y="3032247"/>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grpSp>
        <p:nvGrpSpPr>
          <p:cNvPr id="18" name="図形グループ 17"/>
          <p:cNvGrpSpPr/>
          <p:nvPr/>
        </p:nvGrpSpPr>
        <p:grpSpPr>
          <a:xfrm>
            <a:off x="4188329" y="2059916"/>
            <a:ext cx="4493538" cy="369332"/>
            <a:chOff x="4188329" y="2059916"/>
            <a:chExt cx="4493538" cy="369332"/>
          </a:xfrm>
        </p:grpSpPr>
        <p:sp>
          <p:nvSpPr>
            <p:cNvPr id="31" name="テキスト ボックス 30"/>
            <p:cNvSpPr txBox="1"/>
            <p:nvPr/>
          </p:nvSpPr>
          <p:spPr>
            <a:xfrm>
              <a:off x="4188329" y="2059916"/>
              <a:ext cx="4493538"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9" name="図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030" y="2129841"/>
              <a:ext cx="573399" cy="255612"/>
            </a:xfrm>
            <a:prstGeom prst="rect">
              <a:avLst/>
            </a:prstGeom>
          </p:spPr>
        </p:pic>
      </p:grpSp>
      <p:grpSp>
        <p:nvGrpSpPr>
          <p:cNvPr id="14" name="図形グループ 13"/>
          <p:cNvGrpSpPr/>
          <p:nvPr/>
        </p:nvGrpSpPr>
        <p:grpSpPr>
          <a:xfrm>
            <a:off x="668967" y="5577649"/>
            <a:ext cx="2454518" cy="369332"/>
            <a:chOff x="668967" y="5577649"/>
            <a:chExt cx="2454518" cy="369332"/>
          </a:xfrm>
        </p:grpSpPr>
        <p:sp>
          <p:nvSpPr>
            <p:cNvPr id="15" name="テキスト ボックス 14"/>
            <p:cNvSpPr txBox="1"/>
            <p:nvPr/>
          </p:nvSpPr>
          <p:spPr>
            <a:xfrm>
              <a:off x="668967" y="5577649"/>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13" name="図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639" y="5656480"/>
              <a:ext cx="207361" cy="234408"/>
            </a:xfrm>
            <a:prstGeom prst="rect">
              <a:avLst/>
            </a:prstGeom>
          </p:spPr>
        </p:pic>
      </p:gr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5"/>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2"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2" y="1633559"/>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292139"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4"/>
            <a:ext cx="5383835" cy="998545"/>
            <a:chOff x="1704256" y="3153410"/>
            <a:chExt cx="5383835"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54441" cy="369332"/>
            </a:xfrm>
            <a:prstGeom prst="rect">
              <a:avLst/>
            </a:prstGeom>
            <a:noFill/>
          </p:spPr>
          <p:txBody>
            <a:bodyPr wrap="none" rtlCol="0">
              <a:spAutoFit/>
            </a:bodyPr>
            <a:lstStyle/>
            <a:p>
              <a:r>
                <a:rPr kumimoji="1" lang="ja-JP" altLang="en-US" dirty="0" smtClean="0"/>
                <a:t>さまざまなサイズの破片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475225"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5"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5"/>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2"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300369" y="1141129"/>
            <a:ext cx="5032147"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7" y="1156232"/>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490485"/>
            <a:ext cx="2872828" cy="938066"/>
          </a:xfrm>
          <a:prstGeom prst="rect">
            <a:avLst/>
          </a:prstGeom>
          <a:ln>
            <a:solidFill>
              <a:srgbClr val="FF0000"/>
            </a:solidFill>
          </a:ln>
        </p:spPr>
      </p:pic>
      <p:sp>
        <p:nvSpPr>
          <p:cNvPr id="14" name="テキスト ボックス 13"/>
          <p:cNvSpPr txBox="1"/>
          <p:nvPr/>
        </p:nvSpPr>
        <p:spPr>
          <a:xfrm>
            <a:off x="4980310" y="4253906"/>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sp>
        <p:nvSpPr>
          <p:cNvPr id="21" name="テキスト ボックス 20"/>
          <p:cNvSpPr txBox="1"/>
          <p:nvPr/>
        </p:nvSpPr>
        <p:spPr>
          <a:xfrm>
            <a:off x="292575" y="4255952"/>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5"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5" y="5277036"/>
            <a:ext cx="3155006" cy="617697"/>
          </a:xfrm>
          <a:prstGeom prst="rect">
            <a:avLst/>
          </a:prstGeom>
        </p:spPr>
      </p:pic>
      <p:grpSp>
        <p:nvGrpSpPr>
          <p:cNvPr id="16" name="図形グループ 15"/>
          <p:cNvGrpSpPr/>
          <p:nvPr/>
        </p:nvGrpSpPr>
        <p:grpSpPr>
          <a:xfrm>
            <a:off x="398381" y="771799"/>
            <a:ext cx="4581929" cy="3278945"/>
            <a:chOff x="264359" y="771797"/>
            <a:chExt cx="4581929" cy="3278945"/>
          </a:xfrm>
        </p:grpSpPr>
        <p:grpSp>
          <p:nvGrpSpPr>
            <p:cNvPr id="18" name="図形グループ 17"/>
            <p:cNvGrpSpPr/>
            <p:nvPr/>
          </p:nvGrpSpPr>
          <p:grpSpPr>
            <a:xfrm>
              <a:off x="264359" y="771797"/>
              <a:ext cx="4581929" cy="3278945"/>
              <a:chOff x="305387" y="605383"/>
              <a:chExt cx="4581929" cy="3278945"/>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749354"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05387" y="605383"/>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7"/>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8" y="1022065"/>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7"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3" y="2873300"/>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2"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2010</a:t>
              </a:r>
              <a:endParaRPr kumimoji="1" lang="ja-JP" altLang="en-US" dirty="0">
                <a:latin typeface="Helvetica"/>
                <a:cs typeface="Helvetica"/>
              </a:endParaRPr>
            </a:p>
          </p:txBody>
        </p:sp>
      </p:grpSp>
      <p:grpSp>
        <p:nvGrpSpPr>
          <p:cNvPr id="388" name="図形グループ 387"/>
          <p:cNvGrpSpPr/>
          <p:nvPr/>
        </p:nvGrpSpPr>
        <p:grpSpPr>
          <a:xfrm>
            <a:off x="8162884"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9"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9" y="3798719"/>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2"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6"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4" y="3868068"/>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4" y="4412018"/>
            <a:ext cx="3429720" cy="1949158"/>
            <a:chOff x="6097632" y="3093495"/>
            <a:chExt cx="2783689" cy="1361080"/>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2" y="4723458"/>
            <a:ext cx="3429720" cy="1588522"/>
            <a:chOff x="4300251" y="4908569"/>
            <a:chExt cx="2783689" cy="1109251"/>
          </a:xfrm>
        </p:grpSpPr>
        <p:grpSp>
          <p:nvGrpSpPr>
            <p:cNvPr id="731" name="図形グループ 730"/>
            <p:cNvGrpSpPr/>
            <p:nvPr/>
          </p:nvGrpSpPr>
          <p:grpSpPr>
            <a:xfrm>
              <a:off x="4300251" y="4908569"/>
              <a:ext cx="2783689" cy="1109251"/>
              <a:chOff x="6097632" y="3345324"/>
              <a:chExt cx="2783689" cy="1109251"/>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7"/>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20"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2"/>
            <a:ext cx="2929257"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4"/>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6"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6" y="4076866"/>
            <a:ext cx="2107017" cy="2107017"/>
          </a:xfrm>
          <a:prstGeom prst="rect">
            <a:avLst/>
          </a:prstGeom>
        </p:spPr>
      </p:pic>
      <p:sp>
        <p:nvSpPr>
          <p:cNvPr id="11" name="テキスト ボックス 10"/>
          <p:cNvSpPr txBox="1"/>
          <p:nvPr/>
        </p:nvSpPr>
        <p:spPr>
          <a:xfrm>
            <a:off x="6714387" y="3769089"/>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100"/>
            <a:ext cx="2347079"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90" y="1179678"/>
            <a:ext cx="4519449" cy="3198788"/>
          </a:xfrm>
          <a:prstGeom prst="rect">
            <a:avLst/>
          </a:prstGeom>
        </p:spPr>
      </p:pic>
      <p:sp>
        <p:nvSpPr>
          <p:cNvPr id="14" name="テキスト ボックス 13"/>
          <p:cNvSpPr txBox="1"/>
          <p:nvPr/>
        </p:nvSpPr>
        <p:spPr>
          <a:xfrm>
            <a:off x="3124201" y="4311960"/>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89" y="2534426"/>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9" y="1468132"/>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5"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97" y="1418899"/>
            <a:ext cx="6700866" cy="4704863"/>
          </a:xfrm>
          <a:prstGeom prst="rect">
            <a:avLst/>
          </a:prstGeom>
        </p:spPr>
      </p:pic>
      <p:sp>
        <p:nvSpPr>
          <p:cNvPr id="8" name="テキスト ボックス 7"/>
          <p:cNvSpPr txBox="1"/>
          <p:nvPr/>
        </p:nvSpPr>
        <p:spPr>
          <a:xfrm>
            <a:off x="5889694" y="1033517"/>
            <a:ext cx="1570338" cy="369332"/>
          </a:xfrm>
          <a:prstGeom prst="rect">
            <a:avLst/>
          </a:prstGeom>
          <a:noFill/>
        </p:spPr>
        <p:txBody>
          <a:bodyPr wrap="none" rtlCol="0">
            <a:spAutoFit/>
          </a:bodyPr>
          <a:lstStyle/>
          <a:p>
            <a:r>
              <a:rPr kumimoji="1" lang="en-US" altLang="ja-JP" dirty="0" smtClean="0">
                <a:latin typeface="Helvetica"/>
                <a:cs typeface="Helvetica"/>
              </a:rPr>
              <a:t>N</a:t>
            </a:r>
            <a:r>
              <a:rPr kumimoji="1" lang="en-US" altLang="ja-JP" baseline="30000" dirty="0" smtClean="0">
                <a:latin typeface="Helvetica"/>
                <a:cs typeface="Helvetica"/>
              </a:rPr>
              <a:t>2</a:t>
            </a:r>
            <a:r>
              <a:rPr kumimoji="1" lang="ja-JP" altLang="en-US" dirty="0" smtClean="0"/>
              <a:t>のオーダー</a:t>
            </a:r>
            <a:endParaRPr kumimoji="1" lang="ja-JP" altLang="en-US" dirty="0"/>
          </a:p>
        </p:txBody>
      </p:sp>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1" y="1154491"/>
            <a:ext cx="7197205" cy="4948078"/>
          </a:xfrm>
          <a:prstGeom prst="rect">
            <a:avLst/>
          </a:prstGeom>
        </p:spPr>
      </p:pic>
      <p:sp>
        <p:nvSpPr>
          <p:cNvPr id="7" name="テキスト ボックス 6"/>
          <p:cNvSpPr txBox="1"/>
          <p:nvPr/>
        </p:nvSpPr>
        <p:spPr>
          <a:xfrm>
            <a:off x="6314966" y="2864069"/>
            <a:ext cx="1672453"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以下の誤差</a:t>
            </a:r>
            <a:endParaRPr kumimoji="1" lang="ja-JP" altLang="en-US" dirty="0"/>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grpSp>
        <p:nvGrpSpPr>
          <p:cNvPr id="7" name="図形グループ 6"/>
          <p:cNvGrpSpPr/>
          <p:nvPr/>
        </p:nvGrpSpPr>
        <p:grpSpPr>
          <a:xfrm>
            <a:off x="5665268" y="2947397"/>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5"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5"/>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9" y="5325403"/>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3" y="5018140"/>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6"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sp>
        <p:nvSpPr>
          <p:cNvPr id="7" name="テキスト ボックス 6"/>
          <p:cNvSpPr txBox="1"/>
          <p:nvPr/>
        </p:nvSpPr>
        <p:spPr>
          <a:xfrm>
            <a:off x="457218" y="1158243"/>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1" y="5442160"/>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1" y="2995707"/>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7"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7"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3"/>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801"/>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8"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4"/>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8" y="3628227"/>
            <a:ext cx="364491" cy="240030"/>
          </a:xfrm>
          <a:prstGeom prst="rect">
            <a:avLst/>
          </a:prstGeom>
        </p:spPr>
      </p:pic>
      <p:sp>
        <p:nvSpPr>
          <p:cNvPr id="30" name="テキスト ボックス 29"/>
          <p:cNvSpPr txBox="1"/>
          <p:nvPr/>
        </p:nvSpPr>
        <p:spPr>
          <a:xfrm>
            <a:off x="5921797" y="2511140"/>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9"/>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12668" y="987639"/>
            <a:ext cx="7559761" cy="369332"/>
          </a:xfrm>
          <a:prstGeom prst="rect">
            <a:avLst/>
          </a:prstGeom>
          <a:noFill/>
        </p:spPr>
        <p:txBody>
          <a:bodyPr wrap="none" rtlCol="0">
            <a:spAutoFit/>
          </a:bodyPr>
          <a:lstStyle/>
          <a:p>
            <a:r>
              <a:rPr kumimoji="1" lang="ja-JP" altLang="en-US" dirty="0" smtClean="0"/>
              <a:t>一方、太陽系外の巨大衝突ステージでは、デブリ円盤が観測されている</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4"/>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2"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grpSp>
        <p:nvGrpSpPr>
          <p:cNvPr id="186" name="図形グループ 185"/>
          <p:cNvGrpSpPr/>
          <p:nvPr/>
        </p:nvGrpSpPr>
        <p:grpSpPr>
          <a:xfrm>
            <a:off x="8134311"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7"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6"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361" name="下矢印 360"/>
          <p:cNvSpPr/>
          <p:nvPr/>
        </p:nvSpPr>
        <p:spPr>
          <a:xfrm rot="4700068">
            <a:off x="7833206"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6" y="2652541"/>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653" name="下矢印 652"/>
          <p:cNvSpPr/>
          <p:nvPr/>
        </p:nvSpPr>
        <p:spPr>
          <a:xfrm rot="4700068">
            <a:off x="7059939"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3"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テキスト ボックス 556"/>
          <p:cNvSpPr txBox="1"/>
          <p:nvPr/>
        </p:nvSpPr>
        <p:spPr>
          <a:xfrm>
            <a:off x="6121361" y="1921059"/>
            <a:ext cx="2252925"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3" name="テキスト ボックス 2"/>
          <p:cNvSpPr txBox="1"/>
          <p:nvPr/>
        </p:nvSpPr>
        <p:spPr>
          <a:xfrm>
            <a:off x="160623" y="5531214"/>
            <a:ext cx="3877985" cy="369332"/>
          </a:xfrm>
          <a:prstGeom prst="rect">
            <a:avLst/>
          </a:prstGeom>
          <a:noFill/>
        </p:spPr>
        <p:txBody>
          <a:bodyPr wrap="none" rtlCol="0">
            <a:spAutoFit/>
          </a:bodyPr>
          <a:lstStyle/>
          <a:p>
            <a:r>
              <a:rPr kumimoji="1" lang="ja-JP" altLang="en-US" dirty="0" smtClean="0"/>
              <a:t>破片の総質量は原始惑星より少ない</a:t>
            </a:r>
            <a:endParaRPr kumimoji="1" lang="en-US" altLang="ja-JP" dirty="0" smtClean="0"/>
          </a:p>
        </p:txBody>
      </p:sp>
      <p:sp>
        <p:nvSpPr>
          <p:cNvPr id="10" name="正方形/長方形 9"/>
          <p:cNvSpPr/>
          <p:nvPr/>
        </p:nvSpPr>
        <p:spPr>
          <a:xfrm>
            <a:off x="506872" y="5961855"/>
            <a:ext cx="3185487" cy="369332"/>
          </a:xfrm>
          <a:prstGeom prst="rect">
            <a:avLst/>
          </a:prstGeom>
        </p:spPr>
        <p:txBody>
          <a:bodyPr wrap="none">
            <a:spAutoFit/>
          </a:bodyPr>
          <a:lstStyle/>
          <a:p>
            <a:r>
              <a:rPr kumimoji="1" lang="ja-JP" altLang="en-US" dirty="0" smtClean="0"/>
              <a:t>しかし破片の表面積は大きい</a:t>
            </a:r>
            <a:endParaRPr kumimoji="1" lang="en-US" altLang="ja-JP" dirty="0"/>
          </a:p>
        </p:txBody>
      </p:sp>
      <p:cxnSp>
        <p:nvCxnSpPr>
          <p:cNvPr id="558" name="直線矢印コネクタ 557"/>
          <p:cNvCxnSpPr/>
          <p:nvPr/>
        </p:nvCxnSpPr>
        <p:spPr>
          <a:xfrm>
            <a:off x="5984083"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558675" y="5961855"/>
            <a:ext cx="2249334" cy="369332"/>
          </a:xfrm>
          <a:prstGeom prst="rect">
            <a:avLst/>
          </a:prstGeom>
          <a:noFill/>
        </p:spPr>
        <p:txBody>
          <a:bodyPr wrap="none" rtlCol="0">
            <a:spAutoFit/>
          </a:bodyPr>
          <a:lstStyle/>
          <a:p>
            <a:r>
              <a:rPr kumimoji="1" lang="ja-JP" altLang="en-US" dirty="0" smtClean="0"/>
              <a:t>赤外超過として観測</a:t>
            </a:r>
            <a:endParaRPr kumimoji="1" lang="ja-JP" altLang="en-US" dirty="0"/>
          </a:p>
        </p:txBody>
      </p:sp>
      <p:sp>
        <p:nvSpPr>
          <p:cNvPr id="17" name="テキスト ボックス 16"/>
          <p:cNvSpPr txBox="1"/>
          <p:nvPr/>
        </p:nvSpPr>
        <p:spPr>
          <a:xfrm>
            <a:off x="4336998" y="5961855"/>
            <a:ext cx="1569660" cy="369332"/>
          </a:xfrm>
          <a:prstGeom prst="rect">
            <a:avLst/>
          </a:prstGeom>
          <a:noFill/>
        </p:spPr>
        <p:txBody>
          <a:bodyPr wrap="none" rtlCol="0">
            <a:spAutoFit/>
          </a:bodyPr>
          <a:lstStyle/>
          <a:p>
            <a:r>
              <a:rPr kumimoji="1" lang="ja-JP" altLang="en-US" dirty="0"/>
              <a:t>大きな熱輻射</a:t>
            </a:r>
          </a:p>
        </p:txBody>
      </p:sp>
      <p:cxnSp>
        <p:nvCxnSpPr>
          <p:cNvPr id="559" name="直線矢印コネクタ 558"/>
          <p:cNvCxnSpPr/>
          <p:nvPr/>
        </p:nvCxnSpPr>
        <p:spPr>
          <a:xfrm>
            <a:off x="3718515"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487088" y="2442843"/>
            <a:ext cx="543739" cy="523220"/>
          </a:xfrm>
          <a:prstGeom prst="rect">
            <a:avLst/>
          </a:prstGeom>
          <a:noFill/>
        </p:spPr>
        <p:txBody>
          <a:bodyPr wrap="none" rtlCol="0">
            <a:spAutoFit/>
          </a:bodyPr>
          <a:lstStyle/>
          <a:p>
            <a:r>
              <a:rPr kumimoji="1" lang="ja-JP" altLang="en-US" sz="2800" dirty="0" smtClean="0"/>
              <a:t>？</a:t>
            </a:r>
            <a:endParaRPr kumimoji="1" lang="ja-JP" altLang="en-US" sz="2800" dirty="0"/>
          </a:p>
        </p:txBody>
      </p:sp>
      <p:sp>
        <p:nvSpPr>
          <p:cNvPr id="560" name="テキスト ボックス 559"/>
          <p:cNvSpPr txBox="1"/>
          <p:nvPr/>
        </p:nvSpPr>
        <p:spPr>
          <a:xfrm>
            <a:off x="35123" y="3118095"/>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sp>
        <p:nvSpPr>
          <p:cNvPr id="8" name="テキスト ボックス 7"/>
          <p:cNvSpPr txBox="1"/>
          <p:nvPr/>
        </p:nvSpPr>
        <p:spPr>
          <a:xfrm>
            <a:off x="457218" y="1158243"/>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2"/>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1"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2" y="3037843"/>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8" y="4667670"/>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1"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31</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3"/>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7"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2" y="2099299"/>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6"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8" y="3276910"/>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3" y="6001033"/>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6" y="4503730"/>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8" y="5155586"/>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2" y="4965394"/>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32</a:t>
            </a:fld>
            <a:endParaRPr lang="en-US"/>
          </a:p>
        </p:txBody>
      </p:sp>
      <p:sp>
        <p:nvSpPr>
          <p:cNvPr id="7" name="テキスト ボックス 6"/>
          <p:cNvSpPr txBox="1"/>
          <p:nvPr/>
        </p:nvSpPr>
        <p:spPr>
          <a:xfrm>
            <a:off x="457203" y="1150930"/>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2" y="2900400"/>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2" y="3740028"/>
            <a:ext cx="3993401" cy="830997"/>
            <a:chOff x="5251938" y="3348573"/>
            <a:chExt cx="3993401" cy="830997"/>
          </a:xfrm>
        </p:grpSpPr>
        <p:sp>
          <p:nvSpPr>
            <p:cNvPr id="12" name="テキスト ボックス 11"/>
            <p:cNvSpPr txBox="1"/>
            <p:nvPr/>
          </p:nvSpPr>
          <p:spPr>
            <a:xfrm>
              <a:off x="5251938" y="3348573"/>
              <a:ext cx="3993401"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2"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1"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2" y="4304031"/>
            <a:ext cx="142240" cy="231140"/>
          </a:xfrm>
          <a:prstGeom prst="rect">
            <a:avLst/>
          </a:prstGeom>
        </p:spPr>
      </p:pic>
      <p:cxnSp>
        <p:nvCxnSpPr>
          <p:cNvPr id="23" name="直線コネクタ 22"/>
          <p:cNvCxnSpPr/>
          <p:nvPr/>
        </p:nvCxnSpPr>
        <p:spPr>
          <a:xfrm flipH="1">
            <a:off x="814410"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1"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3"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2"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33</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7"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34</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8"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35</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7" y="1211064"/>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36</a:t>
            </a:fld>
            <a:endParaRPr lang="en-US"/>
          </a:p>
        </p:txBody>
      </p:sp>
      <p:pic>
        <p:nvPicPr>
          <p:cNvPr id="7" name="図 6" descr="axis_mass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59" y="1069538"/>
            <a:ext cx="7291259" cy="5119394"/>
          </a:xfrm>
          <a:prstGeom prst="rect">
            <a:avLst/>
          </a:prstGeom>
        </p:spPr>
      </p:pic>
    </p:spTree>
    <p:extLst>
      <p:ext uri="{BB962C8B-B14F-4D97-AF65-F5344CB8AC3E}">
        <p14:creationId xmlns:p14="http://schemas.microsoft.com/office/powerpoint/2010/main" val="273317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37</a:t>
            </a:fld>
            <a:endParaRPr lang="en-US"/>
          </a:p>
        </p:txBody>
      </p:sp>
    </p:spTree>
    <p:extLst>
      <p:ext uri="{BB962C8B-B14F-4D97-AF65-F5344CB8AC3E}">
        <p14:creationId xmlns:p14="http://schemas.microsoft.com/office/powerpoint/2010/main" val="371071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巨大衝突ステージと暖かいデブリ円盤</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7" name="テキスト ボックス 6"/>
          <p:cNvSpPr txBox="1"/>
          <p:nvPr/>
        </p:nvSpPr>
        <p:spPr>
          <a:xfrm>
            <a:off x="1026486" y="5770801"/>
            <a:ext cx="8056337" cy="369332"/>
          </a:xfrm>
          <a:prstGeom prst="rect">
            <a:avLst/>
          </a:prstGeom>
          <a:noFill/>
          <a:ln>
            <a:noFill/>
          </a:ln>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a:t>
            </a:r>
            <a:r>
              <a:rPr kumimoji="1" lang="ja-JP" altLang="en-US" dirty="0" smtClean="0">
                <a:solidFill>
                  <a:srgbClr val="FF0000"/>
                </a:solidFill>
              </a:rPr>
              <a:t>破片</a:t>
            </a:r>
            <a:r>
              <a:rPr kumimoji="1" lang="ja-JP" altLang="en-US" dirty="0" smtClean="0"/>
              <a:t>である可能性あり！</a:t>
            </a:r>
          </a:p>
        </p:txBody>
      </p:sp>
      <p:sp>
        <p:nvSpPr>
          <p:cNvPr id="8" name="テキスト ボックス 7"/>
          <p:cNvSpPr txBox="1"/>
          <p:nvPr/>
        </p:nvSpPr>
        <p:spPr>
          <a:xfrm>
            <a:off x="5985356" y="6123543"/>
            <a:ext cx="2686966"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grpSp>
        <p:nvGrpSpPr>
          <p:cNvPr id="385" name="図形グループ 384"/>
          <p:cNvGrpSpPr/>
          <p:nvPr/>
        </p:nvGrpSpPr>
        <p:grpSpPr>
          <a:xfrm>
            <a:off x="378958" y="1496788"/>
            <a:ext cx="8293365" cy="1841202"/>
            <a:chOff x="378957" y="1610655"/>
            <a:chExt cx="8293365" cy="1841202"/>
          </a:xfrm>
        </p:grpSpPr>
        <p:sp>
          <p:nvSpPr>
            <p:cNvPr id="9" name="テキスト ボックス 8"/>
            <p:cNvSpPr txBox="1"/>
            <p:nvPr/>
          </p:nvSpPr>
          <p:spPr>
            <a:xfrm>
              <a:off x="1923648" y="2829885"/>
              <a:ext cx="1203525"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a:t>
              </a:r>
              <a:endParaRPr kumimoji="1" lang="ja-JP" altLang="en-US" dirty="0"/>
            </a:p>
          </p:txBody>
        </p:sp>
        <p:grpSp>
          <p:nvGrpSpPr>
            <p:cNvPr id="10" name="図形グループ 9"/>
            <p:cNvGrpSpPr/>
            <p:nvPr/>
          </p:nvGrpSpPr>
          <p:grpSpPr>
            <a:xfrm>
              <a:off x="5849467" y="2230671"/>
              <a:ext cx="444155" cy="427142"/>
              <a:chOff x="3807098" y="2128725"/>
              <a:chExt cx="444155" cy="427142"/>
            </a:xfrm>
          </p:grpSpPr>
          <p:sp>
            <p:nvSpPr>
              <p:cNvPr id="11" name="円/楕円 10"/>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円/楕円 11"/>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円/楕円 12"/>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 name="図形グループ 21"/>
            <p:cNvGrpSpPr/>
            <p:nvPr/>
          </p:nvGrpSpPr>
          <p:grpSpPr>
            <a:xfrm>
              <a:off x="4939373" y="2050823"/>
              <a:ext cx="756370" cy="1167588"/>
              <a:chOff x="7583577" y="2237228"/>
              <a:chExt cx="756370" cy="1167588"/>
            </a:xfrm>
          </p:grpSpPr>
          <p:grpSp>
            <p:nvGrpSpPr>
              <p:cNvPr id="23" name="図形グループ 22"/>
              <p:cNvGrpSpPr/>
              <p:nvPr/>
            </p:nvGrpSpPr>
            <p:grpSpPr>
              <a:xfrm>
                <a:off x="7701439" y="2809845"/>
                <a:ext cx="638508" cy="594971"/>
                <a:chOff x="2327654" y="2845730"/>
                <a:chExt cx="638508" cy="594971"/>
              </a:xfrm>
            </p:grpSpPr>
            <p:sp>
              <p:nvSpPr>
                <p:cNvPr id="48" name="円/楕円 4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4" name="図形グループ 23"/>
              <p:cNvGrpSpPr/>
              <p:nvPr/>
            </p:nvGrpSpPr>
            <p:grpSpPr>
              <a:xfrm>
                <a:off x="7583577" y="2237228"/>
                <a:ext cx="638508" cy="594971"/>
                <a:chOff x="2327654" y="2845730"/>
                <a:chExt cx="638508" cy="594971"/>
              </a:xfrm>
            </p:grpSpPr>
            <p:sp>
              <p:nvSpPr>
                <p:cNvPr id="25" name="円/楕円 2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2" name="下矢印 71"/>
            <p:cNvSpPr/>
            <p:nvPr/>
          </p:nvSpPr>
          <p:spPr>
            <a:xfrm rot="4700068">
              <a:off x="5548362" y="240034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3" name="図形グループ 72"/>
            <p:cNvGrpSpPr/>
            <p:nvPr/>
          </p:nvGrpSpPr>
          <p:grpSpPr>
            <a:xfrm>
              <a:off x="4228711" y="2209185"/>
              <a:ext cx="532776" cy="996096"/>
              <a:chOff x="6872915" y="2395590"/>
              <a:chExt cx="532776" cy="996096"/>
            </a:xfrm>
          </p:grpSpPr>
          <p:grpSp>
            <p:nvGrpSpPr>
              <p:cNvPr id="74" name="図形グループ 73"/>
              <p:cNvGrpSpPr>
                <a:grpSpLocks noChangeAspect="1"/>
              </p:cNvGrpSpPr>
              <p:nvPr/>
            </p:nvGrpSpPr>
            <p:grpSpPr>
              <a:xfrm>
                <a:off x="6872915" y="2395590"/>
                <a:ext cx="383113" cy="356983"/>
                <a:chOff x="2327654" y="2845730"/>
                <a:chExt cx="638508" cy="594971"/>
              </a:xfrm>
            </p:grpSpPr>
            <p:sp>
              <p:nvSpPr>
                <p:cNvPr id="123" name="円/楕円 12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5" name="図形グループ 74"/>
              <p:cNvGrpSpPr>
                <a:grpSpLocks noChangeAspect="1"/>
              </p:cNvGrpSpPr>
              <p:nvPr/>
            </p:nvGrpSpPr>
            <p:grpSpPr>
              <a:xfrm>
                <a:off x="6951866" y="2716215"/>
                <a:ext cx="383103" cy="356983"/>
                <a:chOff x="2327654" y="2845730"/>
                <a:chExt cx="638508" cy="594971"/>
              </a:xfrm>
            </p:grpSpPr>
            <p:sp>
              <p:nvSpPr>
                <p:cNvPr id="100" name="円/楕円 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3" name="円/楕円 1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6" name="図形グループ 75"/>
              <p:cNvGrpSpPr>
                <a:grpSpLocks noChangeAspect="1"/>
              </p:cNvGrpSpPr>
              <p:nvPr/>
            </p:nvGrpSpPr>
            <p:grpSpPr>
              <a:xfrm>
                <a:off x="7022588" y="3034703"/>
                <a:ext cx="383103" cy="356983"/>
                <a:chOff x="2327654" y="2845730"/>
                <a:chExt cx="638508" cy="594971"/>
              </a:xfrm>
            </p:grpSpPr>
            <p:sp>
              <p:nvSpPr>
                <p:cNvPr id="77" name="円/楕円 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46" name="図形グループ 145"/>
            <p:cNvGrpSpPr/>
            <p:nvPr/>
          </p:nvGrpSpPr>
          <p:grpSpPr>
            <a:xfrm>
              <a:off x="3335402" y="2362841"/>
              <a:ext cx="745869" cy="1023529"/>
              <a:chOff x="5979606" y="2549246"/>
              <a:chExt cx="745869" cy="1023529"/>
            </a:xfrm>
          </p:grpSpPr>
          <p:grpSp>
            <p:nvGrpSpPr>
              <p:cNvPr id="147" name="図形グループ 146"/>
              <p:cNvGrpSpPr>
                <a:grpSpLocks noChangeAspect="1"/>
              </p:cNvGrpSpPr>
              <p:nvPr/>
            </p:nvGrpSpPr>
            <p:grpSpPr>
              <a:xfrm>
                <a:off x="6232253" y="2959408"/>
                <a:ext cx="229868" cy="214190"/>
                <a:chOff x="2327654" y="2845730"/>
                <a:chExt cx="638508" cy="594971"/>
              </a:xfrm>
            </p:grpSpPr>
            <p:sp>
              <p:nvSpPr>
                <p:cNvPr id="316" name="円/楕円 31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8" name="図形グループ 147"/>
              <p:cNvGrpSpPr>
                <a:grpSpLocks noChangeAspect="1"/>
              </p:cNvGrpSpPr>
              <p:nvPr/>
            </p:nvGrpSpPr>
            <p:grpSpPr>
              <a:xfrm>
                <a:off x="6318075" y="3149872"/>
                <a:ext cx="229862" cy="214190"/>
                <a:chOff x="2327654" y="2845730"/>
                <a:chExt cx="638508" cy="594971"/>
              </a:xfrm>
            </p:grpSpPr>
            <p:sp>
              <p:nvSpPr>
                <p:cNvPr id="293" name="円/楕円 2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9" name="図形グループ 148"/>
              <p:cNvGrpSpPr>
                <a:grpSpLocks noChangeAspect="1"/>
              </p:cNvGrpSpPr>
              <p:nvPr/>
            </p:nvGrpSpPr>
            <p:grpSpPr>
              <a:xfrm>
                <a:off x="5979606" y="2629675"/>
                <a:ext cx="229868" cy="214190"/>
                <a:chOff x="2327654" y="2845730"/>
                <a:chExt cx="638508" cy="594971"/>
              </a:xfrm>
            </p:grpSpPr>
            <p:sp>
              <p:nvSpPr>
                <p:cNvPr id="270" name="円/楕円 2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0" name="図形グループ 149"/>
              <p:cNvGrpSpPr>
                <a:grpSpLocks noChangeAspect="1"/>
              </p:cNvGrpSpPr>
              <p:nvPr/>
            </p:nvGrpSpPr>
            <p:grpSpPr>
              <a:xfrm>
                <a:off x="6099962" y="2800601"/>
                <a:ext cx="229862" cy="214190"/>
                <a:chOff x="2327654" y="2845730"/>
                <a:chExt cx="638508" cy="594971"/>
              </a:xfrm>
            </p:grpSpPr>
            <p:sp>
              <p:nvSpPr>
                <p:cNvPr id="247" name="円/楕円 2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1" name="図形グループ 150"/>
              <p:cNvGrpSpPr>
                <a:grpSpLocks noChangeAspect="1"/>
              </p:cNvGrpSpPr>
              <p:nvPr/>
            </p:nvGrpSpPr>
            <p:grpSpPr>
              <a:xfrm>
                <a:off x="6316062" y="3358585"/>
                <a:ext cx="229868" cy="214190"/>
                <a:chOff x="2327654" y="2845730"/>
                <a:chExt cx="638508" cy="594971"/>
              </a:xfrm>
            </p:grpSpPr>
            <p:sp>
              <p:nvSpPr>
                <p:cNvPr id="224" name="円/楕円 2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2" name="図形グループ 151"/>
              <p:cNvGrpSpPr>
                <a:grpSpLocks noChangeAspect="1"/>
              </p:cNvGrpSpPr>
              <p:nvPr/>
            </p:nvGrpSpPr>
            <p:grpSpPr>
              <a:xfrm>
                <a:off x="6495613" y="3239858"/>
                <a:ext cx="229862" cy="214190"/>
                <a:chOff x="2327654" y="2845730"/>
                <a:chExt cx="638508" cy="594971"/>
              </a:xfrm>
            </p:grpSpPr>
            <p:sp>
              <p:nvSpPr>
                <p:cNvPr id="201" name="円/楕円 2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3" name="図形グループ 152"/>
              <p:cNvGrpSpPr>
                <a:grpSpLocks noChangeAspect="1"/>
              </p:cNvGrpSpPr>
              <p:nvPr/>
            </p:nvGrpSpPr>
            <p:grpSpPr>
              <a:xfrm>
                <a:off x="6189606" y="2549246"/>
                <a:ext cx="229868" cy="214190"/>
                <a:chOff x="2327654" y="2845730"/>
                <a:chExt cx="638508" cy="594971"/>
              </a:xfrm>
            </p:grpSpPr>
            <p:sp>
              <p:nvSpPr>
                <p:cNvPr id="178" name="円/楕円 1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a:grpSpLocks noChangeAspect="1"/>
              </p:cNvGrpSpPr>
              <p:nvPr/>
            </p:nvGrpSpPr>
            <p:grpSpPr>
              <a:xfrm>
                <a:off x="6305802" y="2717503"/>
                <a:ext cx="229862" cy="214190"/>
                <a:chOff x="2327654" y="2845730"/>
                <a:chExt cx="638508" cy="594971"/>
              </a:xfrm>
            </p:grpSpPr>
            <p:sp>
              <p:nvSpPr>
                <p:cNvPr id="155" name="円/楕円 1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1" name="円/楕円 1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40" name="下矢印 339"/>
            <p:cNvSpPr/>
            <p:nvPr/>
          </p:nvSpPr>
          <p:spPr>
            <a:xfrm rot="4700068">
              <a:off x="4775095" y="248797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下矢印 340"/>
            <p:cNvSpPr/>
            <p:nvPr/>
          </p:nvSpPr>
          <p:spPr>
            <a:xfrm rot="4700068">
              <a:off x="3966289" y="257102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テキスト ボックス 345"/>
            <p:cNvSpPr txBox="1"/>
            <p:nvPr/>
          </p:nvSpPr>
          <p:spPr>
            <a:xfrm>
              <a:off x="6391667" y="2785639"/>
              <a:ext cx="1177940" cy="369332"/>
            </a:xfrm>
            <a:prstGeom prst="rect">
              <a:avLst/>
            </a:prstGeom>
            <a:noFill/>
          </p:spPr>
          <p:txBody>
            <a:bodyPr wrap="none" rtlCol="0">
              <a:spAutoFit/>
            </a:bodyPr>
            <a:lstStyle/>
            <a:p>
              <a:r>
                <a:rPr kumimoji="1" lang="en-US" altLang="ja-JP" dirty="0" smtClean="0">
                  <a:latin typeface="Helvetica"/>
                  <a:cs typeface="Helvetica"/>
                </a:rPr>
                <a:t>km</a:t>
              </a:r>
              <a:r>
                <a:rPr kumimoji="1" lang="ja-JP" altLang="en-US" dirty="0" smtClean="0"/>
                <a:t>サイズ</a:t>
              </a:r>
              <a:endParaRPr kumimoji="1" lang="ja-JP" altLang="en-US" dirty="0"/>
            </a:p>
          </p:txBody>
        </p:sp>
        <p:sp>
          <p:nvSpPr>
            <p:cNvPr id="347" name="テキスト ボックス 346"/>
            <p:cNvSpPr txBox="1"/>
            <p:nvPr/>
          </p:nvSpPr>
          <p:spPr>
            <a:xfrm>
              <a:off x="378957" y="1610655"/>
              <a:ext cx="2056973" cy="369332"/>
            </a:xfrm>
            <a:prstGeom prst="rect">
              <a:avLst/>
            </a:prstGeom>
            <a:noFill/>
          </p:spPr>
          <p:txBody>
            <a:bodyPr wrap="none" rtlCol="0">
              <a:spAutoFit/>
            </a:bodyPr>
            <a:lstStyle/>
            <a:p>
              <a:pPr marL="285750" indent="-285750">
                <a:buFont typeface="Arial"/>
                <a:buChar char="•"/>
              </a:pPr>
              <a:r>
                <a:rPr kumimoji="1" lang="ja-JP" altLang="en-US" dirty="0" smtClean="0"/>
                <a:t>衝突カスケード</a:t>
              </a:r>
              <a:endParaRPr kumimoji="1" lang="ja-JP" altLang="en-US" dirty="0"/>
            </a:p>
          </p:txBody>
        </p:sp>
        <p:sp>
          <p:nvSpPr>
            <p:cNvPr id="348" name="テキスト ボックス 347"/>
            <p:cNvSpPr txBox="1"/>
            <p:nvPr/>
          </p:nvSpPr>
          <p:spPr>
            <a:xfrm>
              <a:off x="1949925" y="2487427"/>
              <a:ext cx="1107996" cy="369332"/>
            </a:xfrm>
            <a:prstGeom prst="rect">
              <a:avLst/>
            </a:prstGeom>
            <a:noFill/>
          </p:spPr>
          <p:txBody>
            <a:bodyPr wrap="none" rtlCol="0">
              <a:spAutoFit/>
            </a:bodyPr>
            <a:lstStyle/>
            <a:p>
              <a:r>
                <a:rPr kumimoji="1" lang="ja-JP" altLang="en-US" dirty="0" smtClean="0"/>
                <a:t>最小破片</a:t>
              </a:r>
              <a:endParaRPr kumimoji="1" lang="ja-JP" altLang="en-US" dirty="0"/>
            </a:p>
          </p:txBody>
        </p:sp>
        <p:sp>
          <p:nvSpPr>
            <p:cNvPr id="349" name="テキスト ボックス 348"/>
            <p:cNvSpPr txBox="1"/>
            <p:nvPr/>
          </p:nvSpPr>
          <p:spPr>
            <a:xfrm>
              <a:off x="6405683" y="2434836"/>
              <a:ext cx="1107996" cy="369332"/>
            </a:xfrm>
            <a:prstGeom prst="rect">
              <a:avLst/>
            </a:prstGeom>
            <a:noFill/>
          </p:spPr>
          <p:txBody>
            <a:bodyPr wrap="none" rtlCol="0">
              <a:spAutoFit/>
            </a:bodyPr>
            <a:lstStyle/>
            <a:p>
              <a:r>
                <a:rPr kumimoji="1" lang="ja-JP" altLang="en-US" dirty="0" smtClean="0"/>
                <a:t>最大破片</a:t>
              </a:r>
              <a:endParaRPr kumimoji="1" lang="ja-JP" altLang="en-US" dirty="0"/>
            </a:p>
          </p:txBody>
        </p:sp>
        <p:sp>
          <p:nvSpPr>
            <p:cNvPr id="358" name="角丸四角形 357"/>
            <p:cNvSpPr/>
            <p:nvPr/>
          </p:nvSpPr>
          <p:spPr>
            <a:xfrm>
              <a:off x="726966" y="1988803"/>
              <a:ext cx="7945356" cy="1463054"/>
            </a:xfrm>
            <a:prstGeom prst="roundRect">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68" name="下矢印 367"/>
          <p:cNvSpPr/>
          <p:nvPr/>
        </p:nvSpPr>
        <p:spPr>
          <a:xfrm rot="16200000">
            <a:off x="398785" y="5660870"/>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75" name="図形グループ 374"/>
          <p:cNvGrpSpPr/>
          <p:nvPr/>
        </p:nvGrpSpPr>
        <p:grpSpPr>
          <a:xfrm>
            <a:off x="1338509" y="3451857"/>
            <a:ext cx="6308746" cy="1300425"/>
            <a:chOff x="1228836" y="2728541"/>
            <a:chExt cx="6308746" cy="1300425"/>
          </a:xfrm>
        </p:grpSpPr>
        <p:grpSp>
          <p:nvGrpSpPr>
            <p:cNvPr id="360" name="図形グループ 359"/>
            <p:cNvGrpSpPr/>
            <p:nvPr/>
          </p:nvGrpSpPr>
          <p:grpSpPr>
            <a:xfrm>
              <a:off x="1228836" y="2728541"/>
              <a:ext cx="6308746" cy="826703"/>
              <a:chOff x="108961" y="2715625"/>
              <a:chExt cx="6308746" cy="826703"/>
            </a:xfrm>
          </p:grpSpPr>
          <p:sp>
            <p:nvSpPr>
              <p:cNvPr id="345" name="テキスト ボックス 344"/>
              <p:cNvSpPr txBox="1"/>
              <p:nvPr/>
            </p:nvSpPr>
            <p:spPr>
              <a:xfrm>
                <a:off x="2777479" y="2715625"/>
                <a:ext cx="3640228" cy="369332"/>
              </a:xfrm>
              <a:prstGeom prst="rect">
                <a:avLst/>
              </a:prstGeom>
              <a:noFill/>
            </p:spPr>
            <p:txBody>
              <a:bodyPr wrap="none" rtlCol="0">
                <a:spAutoFit/>
              </a:bodyPr>
              <a:lstStyle/>
              <a:p>
                <a:r>
                  <a:rPr kumimoji="1" lang="ja-JP" altLang="en-US" dirty="0" smtClean="0"/>
                  <a:t>中心星の輻射圧による吹き飛ばし</a:t>
                </a:r>
                <a:endParaRPr kumimoji="1" lang="ja-JP" altLang="en-US" dirty="0"/>
              </a:p>
            </p:txBody>
          </p:sp>
          <p:sp>
            <p:nvSpPr>
              <p:cNvPr id="351" name="テキスト ボックス 350"/>
              <p:cNvSpPr txBox="1"/>
              <p:nvPr/>
            </p:nvSpPr>
            <p:spPr>
              <a:xfrm>
                <a:off x="108961" y="2715625"/>
                <a:ext cx="1665190"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サイズ以下</a:t>
                </a:r>
                <a:endParaRPr kumimoji="1" lang="ja-JP" altLang="en-US" dirty="0"/>
              </a:p>
            </p:txBody>
          </p:sp>
          <p:cxnSp>
            <p:nvCxnSpPr>
              <p:cNvPr id="353" name="直線矢印コネクタ 352"/>
              <p:cNvCxnSpPr/>
              <p:nvPr/>
            </p:nvCxnSpPr>
            <p:spPr>
              <a:xfrm>
                <a:off x="1981461" y="292803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6" name="直線矢印コネクタ 355"/>
              <p:cNvCxnSpPr/>
              <p:nvPr/>
            </p:nvCxnSpPr>
            <p:spPr>
              <a:xfrm>
                <a:off x="1981843" y="33576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7" name="テキスト ボックス 356"/>
              <p:cNvSpPr txBox="1"/>
              <p:nvPr/>
            </p:nvSpPr>
            <p:spPr>
              <a:xfrm>
                <a:off x="2759794" y="3172996"/>
                <a:ext cx="1338828" cy="369332"/>
              </a:xfrm>
              <a:prstGeom prst="rect">
                <a:avLst/>
              </a:prstGeom>
              <a:noFill/>
            </p:spPr>
            <p:txBody>
              <a:bodyPr wrap="none" rtlCol="0">
                <a:spAutoFit/>
              </a:bodyPr>
              <a:lstStyle/>
              <a:p>
                <a:r>
                  <a:rPr kumimoji="1" lang="ja-JP" altLang="en-US" dirty="0" smtClean="0"/>
                  <a:t>破片が消失</a:t>
                </a:r>
                <a:endParaRPr kumimoji="1" lang="ja-JP" altLang="en-US" dirty="0"/>
              </a:p>
            </p:txBody>
          </p:sp>
        </p:grpSp>
        <p:cxnSp>
          <p:nvCxnSpPr>
            <p:cNvPr id="373" name="直線矢印コネクタ 372"/>
            <p:cNvCxnSpPr/>
            <p:nvPr/>
          </p:nvCxnSpPr>
          <p:spPr>
            <a:xfrm>
              <a:off x="3104910" y="384430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4" name="テキスト ボックス 373"/>
            <p:cNvSpPr txBox="1"/>
            <p:nvPr/>
          </p:nvSpPr>
          <p:spPr>
            <a:xfrm>
              <a:off x="3909749" y="3659634"/>
              <a:ext cx="2031325" cy="369332"/>
            </a:xfrm>
            <a:prstGeom prst="rect">
              <a:avLst/>
            </a:prstGeom>
            <a:noFill/>
            <a:ln>
              <a:solidFill>
                <a:schemeClr val="tx1"/>
              </a:solidFill>
            </a:ln>
          </p:spPr>
          <p:txBody>
            <a:bodyPr wrap="none" rtlCol="0">
              <a:spAutoFit/>
            </a:bodyPr>
            <a:lstStyle/>
            <a:p>
              <a:r>
                <a:rPr kumimoji="1" lang="ja-JP" altLang="en-US" dirty="0">
                  <a:solidFill>
                    <a:srgbClr val="FF0000"/>
                  </a:solidFill>
                </a:rPr>
                <a:t>総質量が減少する</a:t>
              </a:r>
              <a:endParaRPr kumimoji="1" lang="ja-JP" altLang="en-US" dirty="0"/>
            </a:p>
          </p:txBody>
        </p:sp>
      </p:grpSp>
      <p:grpSp>
        <p:nvGrpSpPr>
          <p:cNvPr id="377" name="図形グループ 376"/>
          <p:cNvGrpSpPr/>
          <p:nvPr/>
        </p:nvGrpSpPr>
        <p:grpSpPr>
          <a:xfrm>
            <a:off x="1011059" y="4813595"/>
            <a:ext cx="6563212" cy="754844"/>
            <a:chOff x="985351" y="4482736"/>
            <a:chExt cx="6563213" cy="754844"/>
          </a:xfrm>
        </p:grpSpPr>
        <p:grpSp>
          <p:nvGrpSpPr>
            <p:cNvPr id="365" name="図形グループ 364"/>
            <p:cNvGrpSpPr/>
            <p:nvPr/>
          </p:nvGrpSpPr>
          <p:grpSpPr>
            <a:xfrm>
              <a:off x="1222690" y="4864634"/>
              <a:ext cx="6325874" cy="372946"/>
              <a:chOff x="2731877" y="3982293"/>
              <a:chExt cx="6325874" cy="372946"/>
            </a:xfrm>
          </p:grpSpPr>
          <p:sp>
            <p:nvSpPr>
              <p:cNvPr id="362" name="テキスト ボックス 361"/>
              <p:cNvSpPr txBox="1"/>
              <p:nvPr/>
            </p:nvSpPr>
            <p:spPr>
              <a:xfrm>
                <a:off x="2731877" y="3985907"/>
                <a:ext cx="2954655" cy="369332"/>
              </a:xfrm>
              <a:prstGeom prst="rect">
                <a:avLst/>
              </a:prstGeom>
              <a:noFill/>
            </p:spPr>
            <p:txBody>
              <a:bodyPr wrap="none" rtlCol="0">
                <a:spAutoFit/>
              </a:bodyPr>
              <a:lstStyle/>
              <a:p>
                <a:r>
                  <a:rPr kumimoji="1" lang="ja-JP" altLang="en-US" dirty="0" smtClean="0"/>
                  <a:t>巨大衝突が繰り返し</a:t>
                </a:r>
                <a:r>
                  <a:rPr kumimoji="1" lang="ja-JP" altLang="en-US" dirty="0"/>
                  <a:t>起こる</a:t>
                </a:r>
              </a:p>
            </p:txBody>
          </p:sp>
          <p:cxnSp>
            <p:nvCxnSpPr>
              <p:cNvPr id="363" name="直線矢印コネクタ 362"/>
              <p:cNvCxnSpPr/>
              <p:nvPr/>
            </p:nvCxnSpPr>
            <p:spPr>
              <a:xfrm>
                <a:off x="5873405" y="416695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4" name="テキスト ボックス 363"/>
              <p:cNvSpPr txBox="1"/>
              <p:nvPr/>
            </p:nvSpPr>
            <p:spPr>
              <a:xfrm>
                <a:off x="6564761" y="3982293"/>
                <a:ext cx="2492990" cy="369332"/>
              </a:xfrm>
              <a:prstGeom prst="rect">
                <a:avLst/>
              </a:prstGeom>
              <a:noFill/>
            </p:spPr>
            <p:txBody>
              <a:bodyPr wrap="none" rtlCol="0">
                <a:spAutoFit/>
              </a:bodyPr>
              <a:lstStyle/>
              <a:p>
                <a:r>
                  <a:rPr kumimoji="1" lang="ja-JP" altLang="en-US" dirty="0" smtClean="0"/>
                  <a:t>破片の量は維持される</a:t>
                </a:r>
                <a:endParaRPr kumimoji="1" lang="ja-JP" altLang="en-US" dirty="0"/>
              </a:p>
            </p:txBody>
          </p:sp>
        </p:grpSp>
        <p:sp>
          <p:nvSpPr>
            <p:cNvPr id="376" name="テキスト ボックス 375"/>
            <p:cNvSpPr txBox="1"/>
            <p:nvPr/>
          </p:nvSpPr>
          <p:spPr>
            <a:xfrm>
              <a:off x="985351" y="4482736"/>
              <a:ext cx="3185487" cy="369332"/>
            </a:xfrm>
            <a:prstGeom prst="rect">
              <a:avLst/>
            </a:prstGeom>
            <a:noFill/>
          </p:spPr>
          <p:txBody>
            <a:bodyPr wrap="none" rtlCol="0">
              <a:spAutoFit/>
            </a:bodyPr>
            <a:lstStyle/>
            <a:p>
              <a:r>
                <a:rPr kumimoji="1" lang="ja-JP" altLang="en-US" dirty="0" smtClean="0"/>
                <a:t>しかし</a:t>
              </a:r>
              <a:r>
                <a:rPr kumimoji="1" lang="ja-JP" altLang="en-US" dirty="0"/>
                <a:t>巨大衝突</a:t>
              </a:r>
              <a:r>
                <a:rPr kumimoji="1" lang="ja-JP" altLang="en-US" dirty="0" smtClean="0"/>
                <a:t>ステージでは</a:t>
              </a:r>
              <a:endParaRPr kumimoji="1" lang="ja-JP" altLang="en-US" dirty="0"/>
            </a:p>
          </p:txBody>
        </p:sp>
      </p:grpSp>
      <p:sp>
        <p:nvSpPr>
          <p:cNvPr id="378" name="テキスト ボックス 377"/>
          <p:cNvSpPr txBox="1"/>
          <p:nvPr/>
        </p:nvSpPr>
        <p:spPr>
          <a:xfrm>
            <a:off x="378958" y="858345"/>
            <a:ext cx="2889859" cy="369332"/>
          </a:xfrm>
          <a:prstGeom prst="rect">
            <a:avLst/>
          </a:prstGeom>
          <a:noFill/>
        </p:spPr>
        <p:txBody>
          <a:bodyPr wrap="square" rtlCol="0">
            <a:spAutoFit/>
          </a:bodyPr>
          <a:lstStyle/>
          <a:p>
            <a:pPr marL="285750" indent="-285750">
              <a:buFont typeface="Arial"/>
              <a:buChar char="•"/>
            </a:pPr>
            <a:r>
              <a:rPr kumimoji="1" lang="ja-JP" altLang="en-US" dirty="0" smtClean="0"/>
              <a:t>破片は似た軌道をもつ</a:t>
            </a:r>
            <a:endParaRPr kumimoji="1" lang="ja-JP" altLang="en-US" dirty="0"/>
          </a:p>
        </p:txBody>
      </p:sp>
      <p:sp>
        <p:nvSpPr>
          <p:cNvPr id="379" name="テキスト ボックス 378"/>
          <p:cNvSpPr txBox="1"/>
          <p:nvPr/>
        </p:nvSpPr>
        <p:spPr>
          <a:xfrm>
            <a:off x="3760867" y="868574"/>
            <a:ext cx="2262158" cy="369332"/>
          </a:xfrm>
          <a:prstGeom prst="rect">
            <a:avLst/>
          </a:prstGeom>
          <a:noFill/>
        </p:spPr>
        <p:txBody>
          <a:bodyPr wrap="none" rtlCol="0">
            <a:spAutoFit/>
          </a:bodyPr>
          <a:lstStyle/>
          <a:p>
            <a:r>
              <a:rPr kumimoji="1" lang="ja-JP" altLang="en-US" dirty="0"/>
              <a:t>惑星からの</a:t>
            </a:r>
            <a:r>
              <a:rPr kumimoji="1" lang="ja-JP" altLang="en-US" dirty="0" smtClean="0"/>
              <a:t>重力摂動</a:t>
            </a:r>
            <a:endParaRPr kumimoji="1" lang="ja-JP" altLang="en-US" dirty="0"/>
          </a:p>
        </p:txBody>
      </p:sp>
      <p:sp>
        <p:nvSpPr>
          <p:cNvPr id="380" name="テキスト ボックス 379"/>
          <p:cNvSpPr txBox="1"/>
          <p:nvPr/>
        </p:nvSpPr>
        <p:spPr>
          <a:xfrm>
            <a:off x="6832259" y="868574"/>
            <a:ext cx="1338828" cy="369332"/>
          </a:xfrm>
          <a:prstGeom prst="rect">
            <a:avLst/>
          </a:prstGeom>
          <a:noFill/>
        </p:spPr>
        <p:txBody>
          <a:bodyPr wrap="none" rtlCol="0">
            <a:spAutoFit/>
          </a:bodyPr>
          <a:lstStyle/>
          <a:p>
            <a:r>
              <a:rPr kumimoji="1" lang="ja-JP" altLang="en-US" dirty="0" smtClean="0"/>
              <a:t>均一</a:t>
            </a:r>
            <a:r>
              <a:rPr kumimoji="1" lang="ja-JP" altLang="en-US" dirty="0"/>
              <a:t>な</a:t>
            </a:r>
            <a:r>
              <a:rPr kumimoji="1" lang="ja-JP" altLang="en-US" dirty="0" smtClean="0"/>
              <a:t>分布</a:t>
            </a:r>
            <a:endParaRPr kumimoji="1" lang="ja-JP" altLang="en-US" dirty="0"/>
          </a:p>
        </p:txBody>
      </p:sp>
      <p:cxnSp>
        <p:nvCxnSpPr>
          <p:cNvPr id="381" name="直線矢印コネクタ 380"/>
          <p:cNvCxnSpPr/>
          <p:nvPr/>
        </p:nvCxnSpPr>
        <p:spPr>
          <a:xfrm>
            <a:off x="3189011"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2" name="直線矢印コネクタ 381"/>
          <p:cNvCxnSpPr/>
          <p:nvPr/>
        </p:nvCxnSpPr>
        <p:spPr>
          <a:xfrm>
            <a:off x="6164429"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3" name="テキスト ボックス 382"/>
          <p:cNvSpPr txBox="1"/>
          <p:nvPr/>
        </p:nvSpPr>
        <p:spPr>
          <a:xfrm>
            <a:off x="6251815" y="1271554"/>
            <a:ext cx="2632977" cy="369332"/>
          </a:xfrm>
          <a:prstGeom prst="rect">
            <a:avLst/>
          </a:prstGeom>
          <a:noFill/>
        </p:spPr>
        <p:txBody>
          <a:bodyPr wrap="none" rtlCol="0">
            <a:spAutoFit/>
          </a:bodyPr>
          <a:lstStyle/>
          <a:p>
            <a:r>
              <a:rPr kumimoji="1" lang="en-US" altLang="ja-JP" dirty="0" smtClean="0">
                <a:latin typeface="Helvetica"/>
                <a:cs typeface="Helvetica"/>
              </a:rPr>
              <a:t>(Jackson &amp; Wyatt 2012)</a:t>
            </a:r>
            <a:endParaRPr kumimoji="1" lang="ja-JP" altLang="en-US" dirty="0">
              <a:latin typeface="Helvetica"/>
              <a:cs typeface="Helvetica"/>
            </a:endParaRPr>
          </a:p>
        </p:txBody>
      </p:sp>
      <p:sp>
        <p:nvSpPr>
          <p:cNvPr id="384" name="テキスト ボックス 383"/>
          <p:cNvSpPr txBox="1"/>
          <p:nvPr/>
        </p:nvSpPr>
        <p:spPr>
          <a:xfrm>
            <a:off x="3757375" y="1262878"/>
            <a:ext cx="1746617" cy="369332"/>
          </a:xfrm>
          <a:prstGeom prst="rect">
            <a:avLst/>
          </a:prstGeom>
          <a:noFill/>
        </p:spPr>
        <p:txBody>
          <a:bodyPr wrap="none" rtlCol="0">
            <a:spAutoFit/>
          </a:bodyPr>
          <a:lstStyle/>
          <a:p>
            <a:r>
              <a:rPr kumimoji="1" lang="ja-JP" altLang="en-US" dirty="0" smtClean="0"/>
              <a:t>長時間</a:t>
            </a:r>
            <a:r>
              <a:rPr kumimoji="1" lang="en-US" altLang="ja-JP" dirty="0" smtClean="0"/>
              <a:t>(</a:t>
            </a:r>
            <a:r>
              <a:rPr kumimoji="1" lang="en-US" altLang="ja-JP" dirty="0" smtClean="0">
                <a:latin typeface="Helvetica"/>
                <a:cs typeface="Helvetica"/>
              </a:rPr>
              <a:t>~10kyr</a:t>
            </a:r>
            <a:r>
              <a:rPr kumimoji="1" lang="en-US" altLang="ja-JP" dirty="0" smtClean="0"/>
              <a:t>)</a:t>
            </a:r>
            <a:endParaRPr kumimoji="1" lang="ja-JP" altLang="en-US" dirty="0"/>
          </a:p>
        </p:txBody>
      </p:sp>
    </p:spTree>
    <p:extLst>
      <p:ext uri="{BB962C8B-B14F-4D97-AF65-F5344CB8AC3E}">
        <p14:creationId xmlns:p14="http://schemas.microsoft.com/office/powerpoint/2010/main" val="1286233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633720"/>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052140"/>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u="sng" dirty="0" smtClean="0"/>
              <a:t>重力相互作用</a:t>
            </a:r>
            <a:r>
              <a:rPr kumimoji="1" lang="ja-JP" altLang="en-US" dirty="0" smtClean="0"/>
              <a:t>、</a:t>
            </a:r>
            <a:r>
              <a:rPr kumimoji="1" lang="ja-JP" altLang="en-US" b="1" u="sng"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20" name="テキスト ボックス 19"/>
          <p:cNvSpPr txBox="1"/>
          <p:nvPr/>
        </p:nvSpPr>
        <p:spPr>
          <a:xfrm>
            <a:off x="3081120" y="2393621"/>
            <a:ext cx="3929281" cy="369332"/>
          </a:xfrm>
          <a:prstGeom prst="rect">
            <a:avLst/>
          </a:prstGeom>
          <a:noFill/>
        </p:spPr>
        <p:txBody>
          <a:bodyPr wrap="none" rtlCol="0">
            <a:spAutoFit/>
          </a:bodyPr>
          <a:lstStyle/>
          <a:p>
            <a:pPr marL="285750" indent="-285750">
              <a:buFont typeface="Arial"/>
              <a:buChar char="•"/>
            </a:pPr>
            <a:r>
              <a:rPr kumimoji="1" lang="ja-JP" altLang="en-US" dirty="0" smtClean="0"/>
              <a:t>衝突カスケードのような</a:t>
            </a:r>
            <a:r>
              <a:rPr kumimoji="1" lang="ja-JP" altLang="en-US" b="1" u="sng" dirty="0" smtClean="0"/>
              <a:t>破壊現象</a:t>
            </a:r>
            <a:endParaRPr kumimoji="1" lang="ja-JP" altLang="en-US" b="1" u="sng" dirty="0"/>
          </a:p>
        </p:txBody>
      </p:sp>
      <p:sp>
        <p:nvSpPr>
          <p:cNvPr id="354" name="テキスト ボックス 353"/>
          <p:cNvSpPr txBox="1"/>
          <p:nvPr/>
        </p:nvSpPr>
        <p:spPr>
          <a:xfrm>
            <a:off x="3081120" y="1911321"/>
            <a:ext cx="5327099" cy="369332"/>
          </a:xfrm>
          <a:prstGeom prst="rect">
            <a:avLst/>
          </a:prstGeom>
          <a:noFill/>
        </p:spPr>
        <p:txBody>
          <a:bodyPr wrap="none" rtlCol="0">
            <a:spAutoFit/>
          </a:bodyPr>
          <a:lstStyle/>
          <a:p>
            <a:pPr marL="285750" indent="-285750">
              <a:buFont typeface="Arial"/>
              <a:buChar char="•"/>
            </a:pPr>
            <a:r>
              <a:rPr kumimoji="1" lang="ja-JP" altLang="en-US" dirty="0" smtClean="0"/>
              <a:t>惑星からの</a:t>
            </a:r>
            <a:r>
              <a:rPr kumimoji="1" lang="ja-JP" altLang="en-US" b="1" u="sng" dirty="0" smtClean="0"/>
              <a:t>重力</a:t>
            </a:r>
            <a:r>
              <a:rPr kumimoji="1" lang="ja-JP" altLang="en-US" dirty="0" smtClean="0"/>
              <a:t>による</a:t>
            </a:r>
            <a:r>
              <a:rPr kumimoji="1" lang="ja-JP" altLang="en-US" b="1" u="sng" dirty="0" smtClean="0"/>
              <a:t>非軸対称</a:t>
            </a:r>
            <a:r>
              <a:rPr kumimoji="1" lang="ja-JP" altLang="en-US" dirty="0" smtClean="0"/>
              <a:t>な破片分布変化</a:t>
            </a:r>
            <a:endParaRPr kumimoji="1" lang="ja-JP" altLang="en-US" dirty="0"/>
          </a:p>
        </p:txBody>
      </p:sp>
      <p:sp>
        <p:nvSpPr>
          <p:cNvPr id="3" name="左中かっこ 2"/>
          <p:cNvSpPr/>
          <p:nvPr/>
        </p:nvSpPr>
        <p:spPr>
          <a:xfrm>
            <a:off x="2923990" y="1802359"/>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 name="正方形/長方形 7"/>
          <p:cNvSpPr/>
          <p:nvPr/>
        </p:nvSpPr>
        <p:spPr>
          <a:xfrm>
            <a:off x="1788410" y="1368154"/>
            <a:ext cx="5088809" cy="369332"/>
          </a:xfrm>
          <a:prstGeom prst="rect">
            <a:avLst/>
          </a:prstGeom>
        </p:spPr>
        <p:txBody>
          <a:bodyPr wrap="square">
            <a:spAutoFit/>
          </a:bodyPr>
          <a:lstStyle/>
          <a:p>
            <a:r>
              <a:rPr kumimoji="1" lang="ja-JP" altLang="en-US" dirty="0">
                <a:solidFill>
                  <a:srgbClr val="FF0000"/>
                </a:solidFill>
              </a:rPr>
              <a:t>「暖かいデブリ円盤</a:t>
            </a:r>
            <a:r>
              <a:rPr kumimoji="1" lang="ja-JP" altLang="en-US" dirty="0" smtClean="0">
                <a:solidFill>
                  <a:srgbClr val="FF0000"/>
                </a:solidFill>
              </a:rPr>
              <a:t>」の形成</a:t>
            </a:r>
            <a:r>
              <a:rPr kumimoji="1" lang="ja-JP" altLang="en-US" dirty="0">
                <a:solidFill>
                  <a:srgbClr val="FF0000"/>
                </a:solidFill>
              </a:rPr>
              <a:t>過程</a:t>
            </a:r>
            <a:r>
              <a:rPr kumimoji="1" lang="ja-JP" altLang="en-US" dirty="0"/>
              <a:t>の理解が必要</a:t>
            </a:r>
            <a:endParaRPr lang="ja-JP" altLang="en-US" dirty="0"/>
          </a:p>
        </p:txBody>
      </p:sp>
      <p:sp>
        <p:nvSpPr>
          <p:cNvPr id="9" name="テキスト ボックス 8"/>
          <p:cNvSpPr txBox="1"/>
          <p:nvPr/>
        </p:nvSpPr>
        <p:spPr>
          <a:xfrm>
            <a:off x="5935361" y="3411287"/>
            <a:ext cx="2659702" cy="369332"/>
          </a:xfrm>
          <a:prstGeom prst="rect">
            <a:avLst/>
          </a:prstGeom>
          <a:noFill/>
        </p:spPr>
        <p:txBody>
          <a:bodyPr wrap="none" rtlCol="0">
            <a:spAutoFit/>
          </a:bodyPr>
          <a:lstStyle/>
          <a:p>
            <a:r>
              <a:rPr kumimoji="1" lang="ja-JP" altLang="en-US" dirty="0" smtClean="0"/>
              <a:t>純粋な</a:t>
            </a:r>
            <a:r>
              <a:rPr kumimoji="1" lang="en-US" altLang="ja-JP" dirty="0" smtClean="0">
                <a:latin typeface="Helvetica"/>
                <a:cs typeface="Helvetica"/>
              </a:rPr>
              <a:t>N</a:t>
            </a:r>
            <a:r>
              <a:rPr kumimoji="1" lang="ja-JP" altLang="en-US" dirty="0" smtClean="0"/>
              <a:t>体計算では困難</a:t>
            </a:r>
            <a:endParaRPr kumimoji="1" lang="ja-JP" altLang="en-US" dirty="0"/>
          </a:p>
        </p:txBody>
      </p:sp>
      <p:cxnSp>
        <p:nvCxnSpPr>
          <p:cNvPr id="356" name="直線矢印コネクタ 355"/>
          <p:cNvCxnSpPr/>
          <p:nvPr/>
        </p:nvCxnSpPr>
        <p:spPr>
          <a:xfrm>
            <a:off x="5210130" y="3613451"/>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466167" y="3411287"/>
            <a:ext cx="4660250"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回の巨大衝突による破片の数は</a:t>
            </a:r>
            <a:r>
              <a:rPr kumimoji="1" lang="en-US" altLang="ja-JP" dirty="0" smtClean="0">
                <a:solidFill>
                  <a:srgbClr val="FF0000"/>
                </a:solidFill>
                <a:latin typeface="Helvetica"/>
                <a:cs typeface="Helvetica"/>
              </a:rPr>
              <a:t>10</a:t>
            </a:r>
            <a:r>
              <a:rPr kumimoji="1" lang="en-US" altLang="ja-JP" baseline="30000" dirty="0" smtClean="0">
                <a:solidFill>
                  <a:srgbClr val="FF0000"/>
                </a:solidFill>
                <a:latin typeface="Helvetica"/>
                <a:cs typeface="Helvetica"/>
              </a:rPr>
              <a:t>35</a:t>
            </a:r>
            <a:r>
              <a:rPr kumimoji="1" lang="ja-JP" altLang="en-US" dirty="0" smtClean="0">
                <a:solidFill>
                  <a:srgbClr val="FF0000"/>
                </a:solidFill>
                <a:latin typeface="Helvetica"/>
                <a:cs typeface="Helvetica"/>
              </a:rPr>
              <a:t>個以上</a:t>
            </a:r>
            <a:endParaRPr kumimoji="1" lang="ja-JP" altLang="en-US" dirty="0">
              <a:solidFill>
                <a:srgbClr val="FF0000"/>
              </a:solidFill>
              <a:latin typeface="Helvetica"/>
              <a:cs typeface="Helvetica"/>
            </a:endParaRPr>
          </a:p>
        </p:txBody>
      </p:sp>
      <p:sp>
        <p:nvSpPr>
          <p:cNvPr id="13" name="テキスト ボックス 12"/>
          <p:cNvSpPr txBox="1"/>
          <p:nvPr/>
        </p:nvSpPr>
        <p:spPr>
          <a:xfrm>
            <a:off x="3572772" y="3809516"/>
            <a:ext cx="5484094" cy="338554"/>
          </a:xfrm>
          <a:prstGeom prst="rect">
            <a:avLst/>
          </a:prstGeom>
          <a:noFill/>
        </p:spPr>
        <p:txBody>
          <a:bodyPr wrap="none" rtlCol="0">
            <a:spAutoFit/>
          </a:bodyPr>
          <a:lstStyle/>
          <a:p>
            <a:r>
              <a:rPr kumimoji="1" lang="ja-JP" altLang="en-US" sz="1600" dirty="0" smtClean="0"/>
              <a:t>京コンピュータでも</a:t>
            </a:r>
            <a:r>
              <a:rPr kumimoji="1" lang="en-US" altLang="ja-JP" sz="1600" dirty="0" smtClean="0">
                <a:latin typeface="Helvetica"/>
                <a:cs typeface="Helvetica"/>
              </a:rPr>
              <a:t>~30</a:t>
            </a:r>
            <a:r>
              <a:rPr kumimoji="1" lang="ja-JP" altLang="en-US" sz="1600" dirty="0" smtClean="0"/>
              <a:t>万個が限界</a:t>
            </a:r>
            <a:r>
              <a:rPr kumimoji="1" lang="en-US" altLang="ja-JP" sz="1600" dirty="0" smtClean="0"/>
              <a:t>(</a:t>
            </a:r>
            <a:r>
              <a:rPr kumimoji="1" lang="en-US" altLang="ja-JP" sz="1600" dirty="0" err="1" smtClean="0">
                <a:latin typeface="Helvetica"/>
                <a:cs typeface="Helvetica"/>
              </a:rPr>
              <a:t>Kominami</a:t>
            </a:r>
            <a:r>
              <a:rPr kumimoji="1" lang="en-US" altLang="ja-JP" sz="1600" dirty="0" smtClean="0">
                <a:latin typeface="Helvetica"/>
                <a:cs typeface="Helvetica"/>
              </a:rPr>
              <a:t> et al. 2016</a:t>
            </a:r>
            <a:r>
              <a:rPr kumimoji="1" lang="en-US" altLang="ja-JP" sz="1600" dirty="0" smtClean="0"/>
              <a:t>)</a:t>
            </a:r>
            <a:endParaRPr kumimoji="1" lang="ja-JP" altLang="en-US" sz="1600" dirty="0"/>
          </a:p>
        </p:txBody>
      </p:sp>
      <p:cxnSp>
        <p:nvCxnSpPr>
          <p:cNvPr id="357" name="直線矢印コネクタ 356"/>
          <p:cNvCxnSpPr/>
          <p:nvPr/>
        </p:nvCxnSpPr>
        <p:spPr>
          <a:xfrm rot="16200000" flipH="1">
            <a:off x="2447902" y="1928787"/>
            <a:ext cx="614726" cy="244869"/>
          </a:xfrm>
          <a:prstGeom prst="bentConnector3">
            <a:avLst>
              <a:gd name="adj1" fmla="val 99800"/>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69237"/>
            <a:ext cx="1115461"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3"/>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69237"/>
            <a:ext cx="1115461"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3"/>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grpSp>
        <p:nvGrpSpPr>
          <p:cNvPr id="148" name="図形グループ 147"/>
          <p:cNvGrpSpPr/>
          <p:nvPr/>
        </p:nvGrpSpPr>
        <p:grpSpPr>
          <a:xfrm>
            <a:off x="1606092" y="2196262"/>
            <a:ext cx="5813262" cy="590349"/>
            <a:chOff x="914620" y="916854"/>
            <a:chExt cx="4547216" cy="778096"/>
          </a:xfrm>
        </p:grpSpPr>
        <p:sp>
          <p:nvSpPr>
            <p:cNvPr id="149" name="正方形/長方形 148"/>
            <p:cNvSpPr/>
            <p:nvPr/>
          </p:nvSpPr>
          <p:spPr>
            <a:xfrm>
              <a:off x="914620" y="916854"/>
              <a:ext cx="4547215" cy="778096"/>
            </a:xfrm>
            <a:prstGeom prst="rect">
              <a:avLst/>
            </a:prstGeom>
            <a:solidFill>
              <a:schemeClr val="bg1"/>
            </a:solid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テキスト ボックス 149"/>
            <p:cNvSpPr txBox="1"/>
            <p:nvPr/>
          </p:nvSpPr>
          <p:spPr>
            <a:xfrm>
              <a:off x="961533" y="1045276"/>
              <a:ext cx="2124500" cy="608487"/>
            </a:xfrm>
            <a:prstGeom prst="rect">
              <a:avLst/>
            </a:prstGeom>
            <a:noFill/>
          </p:spPr>
          <p:txBody>
            <a:bodyPr wrap="none" rtlCol="0">
              <a:spAutoFit/>
            </a:bodyPr>
            <a:lstStyle/>
            <a:p>
              <a:r>
                <a:rPr kumimoji="1" lang="ja-JP" altLang="en-US" sz="2400" b="1" dirty="0" smtClean="0"/>
                <a:t>トレーサー</a:t>
              </a:r>
              <a:r>
                <a:rPr kumimoji="1" lang="en-US" altLang="ja-JP" sz="2400" b="1" dirty="0" smtClean="0">
                  <a:latin typeface="Helvetica"/>
                  <a:cs typeface="Helvetica"/>
                </a:rPr>
                <a:t>1000</a:t>
              </a:r>
              <a:r>
                <a:rPr kumimoji="1" lang="ja-JP" altLang="en-US" sz="2400" b="1" dirty="0" smtClean="0"/>
                <a:t>個</a:t>
              </a:r>
              <a:endParaRPr kumimoji="1" lang="ja-JP" altLang="en-US" sz="2400" b="1" dirty="0"/>
            </a:p>
          </p:txBody>
        </p:sp>
        <p:sp>
          <p:nvSpPr>
            <p:cNvPr id="151" name="テキスト ボックス 150"/>
            <p:cNvSpPr txBox="1"/>
            <p:nvPr/>
          </p:nvSpPr>
          <p:spPr>
            <a:xfrm>
              <a:off x="3630482" y="1070147"/>
              <a:ext cx="1831354" cy="608487"/>
            </a:xfrm>
            <a:prstGeom prst="rect">
              <a:avLst/>
            </a:prstGeom>
            <a:noFill/>
          </p:spPr>
          <p:txBody>
            <a:bodyPr wrap="square" rtlCol="0">
              <a:spAutoFit/>
            </a:bodyPr>
            <a:lstStyle/>
            <a:p>
              <a:r>
                <a:rPr kumimoji="1" lang="ja-JP" altLang="en-US" sz="2400" b="1" dirty="0" smtClean="0"/>
                <a:t>破片</a:t>
              </a:r>
              <a:r>
                <a:rPr kumimoji="1" lang="en-US" altLang="ja-JP" sz="2400" b="1" dirty="0" smtClean="0">
                  <a:latin typeface="Helvetica"/>
                  <a:cs typeface="Helvetica"/>
                </a:rPr>
                <a:t>10</a:t>
              </a:r>
              <a:r>
                <a:rPr kumimoji="1" lang="en-US" altLang="ja-JP" sz="2400" b="1" baseline="30000" dirty="0" smtClean="0">
                  <a:latin typeface="Helvetica"/>
                  <a:cs typeface="Helvetica"/>
                </a:rPr>
                <a:t>35</a:t>
              </a:r>
              <a:r>
                <a:rPr kumimoji="1" lang="ja-JP" altLang="en-US" sz="2400" b="1" dirty="0" smtClean="0"/>
                <a:t>個以上</a:t>
              </a:r>
              <a:endParaRPr kumimoji="1" lang="ja-JP" altLang="en-US" sz="2400" b="1" dirty="0"/>
            </a:p>
          </p:txBody>
        </p:sp>
        <p:cxnSp>
          <p:nvCxnSpPr>
            <p:cNvPr id="152" name="直線矢印コネクタ 151"/>
            <p:cNvCxnSpPr/>
            <p:nvPr/>
          </p:nvCxnSpPr>
          <p:spPr>
            <a:xfrm>
              <a:off x="3155213" y="1353950"/>
              <a:ext cx="363349" cy="4947"/>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893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統計的手法　面密度と衝突速度</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grpSp>
        <p:nvGrpSpPr>
          <p:cNvPr id="7" name="図形グループ 6"/>
          <p:cNvGrpSpPr/>
          <p:nvPr/>
        </p:nvGrpSpPr>
        <p:grpSpPr>
          <a:xfrm>
            <a:off x="216943" y="3071591"/>
            <a:ext cx="4581929" cy="2928124"/>
            <a:chOff x="264359" y="1122618"/>
            <a:chExt cx="4581929" cy="2928124"/>
          </a:xfrm>
        </p:grpSpPr>
        <p:grpSp>
          <p:nvGrpSpPr>
            <p:cNvPr id="8" name="図形グループ 7"/>
            <p:cNvGrpSpPr/>
            <p:nvPr/>
          </p:nvGrpSpPr>
          <p:grpSpPr>
            <a:xfrm>
              <a:off x="264359" y="1122618"/>
              <a:ext cx="4581929" cy="2928124"/>
              <a:chOff x="305387" y="956204"/>
              <a:chExt cx="4581929" cy="2928124"/>
            </a:xfrm>
          </p:grpSpPr>
          <p:grpSp>
            <p:nvGrpSpPr>
              <p:cNvPr id="11" name="図形グループ 10"/>
              <p:cNvGrpSpPr/>
              <p:nvPr/>
            </p:nvGrpSpPr>
            <p:grpSpPr>
              <a:xfrm>
                <a:off x="469685" y="1395608"/>
                <a:ext cx="4417631" cy="2488720"/>
                <a:chOff x="815383" y="2801666"/>
                <a:chExt cx="4048691" cy="2222697"/>
              </a:xfrm>
            </p:grpSpPr>
            <p:grpSp>
              <p:nvGrpSpPr>
                <p:cNvPr id="13" name="図形グループ 12"/>
                <p:cNvGrpSpPr>
                  <a:grpSpLocks noChangeAspect="1"/>
                </p:cNvGrpSpPr>
                <p:nvPr/>
              </p:nvGrpSpPr>
              <p:grpSpPr>
                <a:xfrm>
                  <a:off x="1072193" y="2801666"/>
                  <a:ext cx="3791881" cy="2222697"/>
                  <a:chOff x="450842" y="1285853"/>
                  <a:chExt cx="5055842" cy="2963595"/>
                </a:xfrm>
              </p:grpSpPr>
              <p:pic>
                <p:nvPicPr>
                  <p:cNvPr id="15" name="図 14"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6" name="線吹き出し 1 (枠付き) 15"/>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7" name="線吹き出し 1 (枠付き) 16"/>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4" name="テキスト ボックス 13"/>
                <p:cNvSpPr txBox="1"/>
                <p:nvPr/>
              </p:nvSpPr>
              <p:spPr>
                <a:xfrm>
                  <a:off x="815383" y="2939425"/>
                  <a:ext cx="749355"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2" name="テキスト ボックス 11"/>
              <p:cNvSpPr txBox="1"/>
              <p:nvPr/>
            </p:nvSpPr>
            <p:spPr>
              <a:xfrm>
                <a:off x="305387" y="956204"/>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grpSp>
        <p:nvGrpSpPr>
          <p:cNvPr id="22" name="図形グループ 21"/>
          <p:cNvGrpSpPr/>
          <p:nvPr/>
        </p:nvGrpSpPr>
        <p:grpSpPr>
          <a:xfrm>
            <a:off x="910590" y="922048"/>
            <a:ext cx="7255381" cy="378091"/>
            <a:chOff x="911568" y="1007241"/>
            <a:chExt cx="7255381" cy="378091"/>
          </a:xfrm>
        </p:grpSpPr>
        <p:sp>
          <p:nvSpPr>
            <p:cNvPr id="19" name="テキスト ボックス 18"/>
            <p:cNvSpPr txBox="1"/>
            <p:nvPr/>
          </p:nvSpPr>
          <p:spPr>
            <a:xfrm>
              <a:off x="911568" y="1007241"/>
              <a:ext cx="2262158" cy="369332"/>
            </a:xfrm>
            <a:prstGeom prst="rect">
              <a:avLst/>
            </a:prstGeom>
            <a:noFill/>
          </p:spPr>
          <p:txBody>
            <a:bodyPr wrap="none" rtlCol="0">
              <a:spAutoFit/>
            </a:bodyPr>
            <a:lstStyle/>
            <a:p>
              <a:r>
                <a:rPr kumimoji="1" lang="ja-JP" altLang="en-US" dirty="0" smtClean="0"/>
                <a:t>破片同士の衝突破壊</a:t>
              </a:r>
              <a:endParaRPr kumimoji="1" lang="ja-JP" altLang="en-US" dirty="0"/>
            </a:p>
          </p:txBody>
        </p:sp>
        <p:cxnSp>
          <p:nvCxnSpPr>
            <p:cNvPr id="20" name="直線矢印コネクタ 19"/>
            <p:cNvCxnSpPr/>
            <p:nvPr/>
          </p:nvCxnSpPr>
          <p:spPr>
            <a:xfrm>
              <a:off x="3186203" y="1227563"/>
              <a:ext cx="53752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3827299" y="1016000"/>
              <a:ext cx="4339650" cy="369332"/>
            </a:xfrm>
            <a:prstGeom prst="rect">
              <a:avLst/>
            </a:prstGeom>
            <a:noFill/>
          </p:spPr>
          <p:txBody>
            <a:bodyPr wrap="none" rtlCol="0">
              <a:spAutoFit/>
            </a:bodyPr>
            <a:lstStyle/>
            <a:p>
              <a:r>
                <a:rPr kumimoji="1" lang="ja-JP" altLang="en-US" dirty="0" smtClean="0"/>
                <a:t>破片の「</a:t>
              </a:r>
              <a:r>
                <a:rPr kumimoji="1" lang="ja-JP" altLang="en-US" b="1" dirty="0" smtClean="0"/>
                <a:t>面密度</a:t>
              </a:r>
              <a:r>
                <a:rPr kumimoji="1" lang="ja-JP" altLang="en-US" dirty="0" smtClean="0"/>
                <a:t>」と「</a:t>
              </a:r>
              <a:r>
                <a:rPr kumimoji="1" lang="ja-JP" altLang="en-US" b="1" dirty="0" smtClean="0"/>
                <a:t>衝突速度</a:t>
              </a:r>
              <a:r>
                <a:rPr kumimoji="1" lang="ja-JP" altLang="en-US" dirty="0" smtClean="0"/>
                <a:t>」に依存</a:t>
              </a:r>
              <a:endParaRPr kumimoji="1" lang="ja-JP" altLang="en-US" dirty="0"/>
            </a:p>
          </p:txBody>
        </p:sp>
      </p:grpSp>
      <p:sp>
        <p:nvSpPr>
          <p:cNvPr id="24" name="テキスト ボックス 23"/>
          <p:cNvSpPr txBox="1"/>
          <p:nvPr/>
        </p:nvSpPr>
        <p:spPr>
          <a:xfrm>
            <a:off x="5355218" y="2734160"/>
            <a:ext cx="3093554" cy="369332"/>
          </a:xfrm>
          <a:prstGeom prst="rect">
            <a:avLst/>
          </a:prstGeom>
          <a:noFill/>
        </p:spPr>
        <p:txBody>
          <a:bodyPr wrap="none" rtlCol="0">
            <a:spAutoFit/>
          </a:bodyPr>
          <a:lstStyle/>
          <a:p>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の周りに</a:t>
            </a:r>
            <a:r>
              <a:rPr kumimoji="1" lang="ja-JP" altLang="en-US" dirty="0" smtClean="0"/>
              <a:t>扇形領域を考える</a:t>
            </a:r>
            <a:endParaRPr kumimoji="1" lang="ja-JP" altLang="en-US" dirty="0"/>
          </a:p>
        </p:txBody>
      </p:sp>
      <p:sp>
        <p:nvSpPr>
          <p:cNvPr id="25" name="テキスト ボックス 24"/>
          <p:cNvSpPr txBox="1"/>
          <p:nvPr/>
        </p:nvSpPr>
        <p:spPr>
          <a:xfrm>
            <a:off x="5065467" y="3551374"/>
            <a:ext cx="3673056" cy="646331"/>
          </a:xfrm>
          <a:prstGeom prst="rect">
            <a:avLst/>
          </a:prstGeom>
          <a:noFill/>
        </p:spPr>
        <p:txBody>
          <a:bodyPr wrap="square" rtlCol="0">
            <a:spAutoFit/>
          </a:bodyPr>
          <a:lstStyle/>
          <a:p>
            <a:r>
              <a:rPr kumimoji="1" lang="ja-JP" altLang="en-US" dirty="0" smtClean="0"/>
              <a:t>領域内に入った他のトレーサー</a:t>
            </a:r>
            <a:r>
              <a:rPr kumimoji="1" lang="en-US" altLang="ja-JP" i="1" dirty="0" smtClean="0">
                <a:latin typeface="Helvetica"/>
                <a:cs typeface="Helvetica"/>
              </a:rPr>
              <a:t>j </a:t>
            </a:r>
            <a:r>
              <a:rPr kumimoji="1" lang="ja-JP" altLang="en-US" dirty="0" smtClean="0"/>
              <a:t>を数え上げ、</a:t>
            </a:r>
            <a:r>
              <a:rPr kumimoji="1" lang="ja-JP" altLang="en-US" b="1" u="sng" dirty="0" smtClean="0"/>
              <a:t>面密度</a:t>
            </a:r>
            <a:r>
              <a:rPr kumimoji="1" lang="ja-JP" altLang="en-US" dirty="0" smtClean="0"/>
              <a:t>を求める</a:t>
            </a:r>
            <a:endParaRPr kumimoji="1" lang="ja-JP" altLang="en-US" dirty="0"/>
          </a:p>
        </p:txBody>
      </p:sp>
      <p:cxnSp>
        <p:nvCxnSpPr>
          <p:cNvPr id="26" name="直線矢印コネクタ 25"/>
          <p:cNvCxnSpPr/>
          <p:nvPr/>
        </p:nvCxnSpPr>
        <p:spPr>
          <a:xfrm>
            <a:off x="6893236" y="3182040"/>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6893236" y="419849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419395" y="1876709"/>
            <a:ext cx="2492990" cy="369332"/>
          </a:xfrm>
          <a:prstGeom prst="rect">
            <a:avLst/>
          </a:prstGeom>
          <a:noFill/>
        </p:spPr>
        <p:txBody>
          <a:bodyPr wrap="none" rtlCol="0">
            <a:spAutoFit/>
          </a:bodyPr>
          <a:lstStyle/>
          <a:p>
            <a:r>
              <a:rPr kumimoji="1" lang="ja-JP" altLang="en-US" dirty="0" smtClean="0"/>
              <a:t>ほど破壊が起きやすい</a:t>
            </a:r>
            <a:endParaRPr kumimoji="1" lang="en-US" altLang="ja-JP" dirty="0" smtClean="0"/>
          </a:p>
        </p:txBody>
      </p:sp>
      <p:sp>
        <p:nvSpPr>
          <p:cNvPr id="32" name="テキスト ボックス 31"/>
          <p:cNvSpPr txBox="1"/>
          <p:nvPr/>
        </p:nvSpPr>
        <p:spPr>
          <a:xfrm>
            <a:off x="4281421" y="1880543"/>
            <a:ext cx="2031325" cy="369332"/>
          </a:xfrm>
          <a:prstGeom prst="rect">
            <a:avLst/>
          </a:prstGeom>
          <a:noFill/>
          <a:ln>
            <a:solidFill>
              <a:srgbClr val="FF0000"/>
            </a:solidFill>
          </a:ln>
        </p:spPr>
        <p:txBody>
          <a:bodyPr wrap="none" rtlCol="0">
            <a:spAutoFit/>
          </a:bodyPr>
          <a:lstStyle/>
          <a:p>
            <a:r>
              <a:rPr kumimoji="1" lang="ja-JP" altLang="en-US" b="1" dirty="0" smtClean="0"/>
              <a:t>衝突速度</a:t>
            </a:r>
            <a:r>
              <a:rPr kumimoji="1" lang="ja-JP" altLang="en-US" dirty="0" smtClean="0"/>
              <a:t>が大きい</a:t>
            </a:r>
            <a:endParaRPr kumimoji="1" lang="ja-JP" altLang="en-US" dirty="0"/>
          </a:p>
        </p:txBody>
      </p:sp>
      <p:sp>
        <p:nvSpPr>
          <p:cNvPr id="35" name="テキスト ボックス 34"/>
          <p:cNvSpPr txBox="1"/>
          <p:nvPr/>
        </p:nvSpPr>
        <p:spPr>
          <a:xfrm>
            <a:off x="4281420" y="1427566"/>
            <a:ext cx="1800493" cy="369332"/>
          </a:xfrm>
          <a:prstGeom prst="rect">
            <a:avLst/>
          </a:prstGeom>
          <a:noFill/>
          <a:ln>
            <a:solidFill>
              <a:srgbClr val="FF0000"/>
            </a:solidFill>
          </a:ln>
        </p:spPr>
        <p:txBody>
          <a:bodyPr wrap="none" rtlCol="0">
            <a:spAutoFit/>
          </a:bodyPr>
          <a:lstStyle/>
          <a:p>
            <a:r>
              <a:rPr kumimoji="1" lang="ja-JP" altLang="en-US" b="1" dirty="0" smtClean="0">
                <a:solidFill>
                  <a:srgbClr val="000000"/>
                </a:solidFill>
              </a:rPr>
              <a:t>面密度</a:t>
            </a:r>
            <a:r>
              <a:rPr kumimoji="1" lang="ja-JP" altLang="en-US" dirty="0" smtClean="0"/>
              <a:t>が大きい</a:t>
            </a:r>
            <a:endParaRPr kumimoji="1" lang="en-US" altLang="ja-JP" dirty="0" smtClean="0"/>
          </a:p>
        </p:txBody>
      </p:sp>
      <p:sp>
        <p:nvSpPr>
          <p:cNvPr id="38" name="テキスト ボックス 37"/>
          <p:cNvSpPr txBox="1"/>
          <p:nvPr/>
        </p:nvSpPr>
        <p:spPr>
          <a:xfrm>
            <a:off x="372553" y="2461174"/>
            <a:ext cx="4556632" cy="369332"/>
          </a:xfrm>
          <a:prstGeom prst="rect">
            <a:avLst/>
          </a:prstGeom>
          <a:noFill/>
        </p:spPr>
        <p:txBody>
          <a:bodyPr wrap="none" rtlCol="0">
            <a:spAutoFit/>
          </a:bodyPr>
          <a:lstStyle/>
          <a:p>
            <a:r>
              <a:rPr kumimoji="1" lang="ja-JP" altLang="en-US" dirty="0" smtClean="0"/>
              <a:t>以下のようにしてこの２つの値を計算する</a:t>
            </a:r>
            <a:endParaRPr kumimoji="1" lang="ja-JP" altLang="en-US" dirty="0"/>
          </a:p>
        </p:txBody>
      </p:sp>
      <p:sp>
        <p:nvSpPr>
          <p:cNvPr id="40" name="テキスト ボックス 39"/>
          <p:cNvSpPr txBox="1"/>
          <p:nvPr/>
        </p:nvSpPr>
        <p:spPr>
          <a:xfrm>
            <a:off x="4868560" y="4599928"/>
            <a:ext cx="4043826" cy="923330"/>
          </a:xfrm>
          <a:prstGeom prst="rect">
            <a:avLst/>
          </a:prstGeom>
          <a:noFill/>
        </p:spPr>
        <p:txBody>
          <a:bodyPr wrap="square" rtlCol="0">
            <a:spAutoFit/>
          </a:bodyPr>
          <a:lstStyle/>
          <a:p>
            <a:r>
              <a:rPr kumimoji="1" lang="ja-JP" altLang="en-US" dirty="0" smtClean="0"/>
              <a:t>各トレーサーの離心率、軌道傾斜角、近点経度、昇交点経度を用い、</a:t>
            </a:r>
            <a:r>
              <a:rPr kumimoji="1" lang="en-US" altLang="ja-JP" i="1" dirty="0" err="1" smtClean="0">
                <a:latin typeface="Helvetica"/>
                <a:cs typeface="Helvetica"/>
              </a:rPr>
              <a:t>i</a:t>
            </a:r>
            <a:r>
              <a:rPr kumimoji="1" lang="en-US" altLang="ja-JP" i="1" dirty="0" smtClean="0">
                <a:latin typeface="Helvetica"/>
                <a:cs typeface="Helvetica"/>
              </a:rPr>
              <a:t> , j </a:t>
            </a:r>
            <a:r>
              <a:rPr kumimoji="1" lang="ja-JP" altLang="en-US" dirty="0" smtClean="0">
                <a:latin typeface="Helvetica"/>
                <a:cs typeface="Helvetica"/>
              </a:rPr>
              <a:t>の</a:t>
            </a:r>
            <a:r>
              <a:rPr kumimoji="1" lang="ja-JP" altLang="en-US" dirty="0" smtClean="0"/>
              <a:t>相対速度を計算</a:t>
            </a:r>
            <a:endParaRPr kumimoji="1" lang="ja-JP" altLang="en-US" dirty="0"/>
          </a:p>
        </p:txBody>
      </p:sp>
      <p:cxnSp>
        <p:nvCxnSpPr>
          <p:cNvPr id="41" name="直線矢印コネクタ 40"/>
          <p:cNvCxnSpPr/>
          <p:nvPr/>
        </p:nvCxnSpPr>
        <p:spPr>
          <a:xfrm>
            <a:off x="6893236" y="550573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5069660" y="5988016"/>
            <a:ext cx="3647152" cy="369332"/>
          </a:xfrm>
          <a:prstGeom prst="rect">
            <a:avLst/>
          </a:prstGeom>
          <a:noFill/>
        </p:spPr>
        <p:txBody>
          <a:bodyPr wrap="none" rtlCol="0">
            <a:spAutoFit/>
          </a:bodyPr>
          <a:lstStyle/>
          <a:p>
            <a:r>
              <a:rPr kumimoji="1" lang="ja-JP" altLang="en-US" dirty="0" smtClean="0"/>
              <a:t>平均相対速度を</a:t>
            </a:r>
            <a:r>
              <a:rPr kumimoji="1" lang="ja-JP" altLang="en-US" b="1" u="sng" dirty="0" smtClean="0"/>
              <a:t>衝突速度</a:t>
            </a:r>
            <a:r>
              <a:rPr kumimoji="1" lang="ja-JP" altLang="en-US" dirty="0" smtClean="0"/>
              <a:t>とみなす</a:t>
            </a:r>
            <a:endParaRPr kumimoji="1" lang="ja-JP" altLang="en-US" dirty="0"/>
          </a:p>
        </p:txBody>
      </p:sp>
    </p:spTree>
    <p:extLst>
      <p:ext uri="{BB962C8B-B14F-4D97-AF65-F5344CB8AC3E}">
        <p14:creationId xmlns:p14="http://schemas.microsoft.com/office/powerpoint/2010/main" val="249386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833592" y="-1255886"/>
            <a:ext cx="5319032" cy="5448435"/>
            <a:chOff x="-2105116" y="-509881"/>
            <a:chExt cx="5319032" cy="5448435"/>
          </a:xfrm>
        </p:grpSpPr>
        <p:grpSp>
          <p:nvGrpSpPr>
            <p:cNvPr id="92" name="図形グループ 91"/>
            <p:cNvGrpSpPr/>
            <p:nvPr/>
          </p:nvGrpSpPr>
          <p:grpSpPr>
            <a:xfrm>
              <a:off x="-2105116" y="-509881"/>
              <a:ext cx="5319032" cy="5448435"/>
              <a:chOff x="-1146201" y="-983882"/>
              <a:chExt cx="5319032" cy="5448435"/>
            </a:xfrm>
          </p:grpSpPr>
          <p:sp>
            <p:nvSpPr>
              <p:cNvPr id="84" name="円弧 83"/>
              <p:cNvSpPr/>
              <p:nvPr/>
            </p:nvSpPr>
            <p:spPr>
              <a:xfrm rot="5942598">
                <a:off x="-1117852" y="-186438"/>
                <a:ext cx="4622642" cy="4679340"/>
              </a:xfrm>
              <a:prstGeom prst="arc">
                <a:avLst>
                  <a:gd name="adj1" fmla="val 17692289"/>
                  <a:gd name="adj2" fmla="val 19699521"/>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78160" y="-1012231"/>
                <a:ext cx="4622642" cy="4679340"/>
              </a:xfrm>
              <a:prstGeom prst="arc">
                <a:avLst>
                  <a:gd name="adj1" fmla="val 17692289"/>
                  <a:gd name="adj2" fmla="val 19398472"/>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1072931">
                <a:off x="528463" y="1657177"/>
                <a:ext cx="2819758" cy="2214143"/>
              </a:xfrm>
              <a:prstGeom prst="arc">
                <a:avLst>
                  <a:gd name="adj1" fmla="val 17932522"/>
                  <a:gd name="adj2" fmla="val 453826"/>
                </a:avLst>
              </a:prstGeom>
              <a:ln>
                <a:solidFill>
                  <a:schemeClr val="accent5">
                    <a:lumMod val="75000"/>
                  </a:schemeClr>
                </a:solidFill>
                <a:prstDash val="solid"/>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858678" y="2959458"/>
                <a:ext cx="633707" cy="369332"/>
              </a:xfrm>
              <a:prstGeom prst="rect">
                <a:avLst/>
              </a:prstGeom>
              <a:noFill/>
            </p:spPr>
            <p:txBody>
              <a:bodyPr wrap="none" rtlCol="0">
                <a:spAutoFit/>
              </a:bodyPr>
              <a:lstStyle/>
              <a:p>
                <a:r>
                  <a:rPr kumimoji="1" lang="en-US" altLang="ja-JP" dirty="0" smtClean="0">
                    <a:latin typeface="Helvetica"/>
                    <a:cs typeface="Helvetica"/>
                  </a:rPr>
                  <a:t>1AU</a:t>
                </a:r>
                <a:endParaRPr kumimoji="1" lang="ja-JP" altLang="en-US" dirty="0">
                  <a:latin typeface="Helvetica"/>
                  <a:cs typeface="Helvetica"/>
                </a:endParaRPr>
              </a:p>
            </p:txBody>
          </p:sp>
        </p:grpSp>
        <p:sp>
          <p:nvSpPr>
            <p:cNvPr id="95" name="正方形/長方形 94"/>
            <p:cNvSpPr/>
            <p:nvPr/>
          </p:nvSpPr>
          <p:spPr>
            <a:xfrm>
              <a:off x="2296884" y="3846902"/>
              <a:ext cx="659293" cy="369332"/>
            </a:xfrm>
            <a:prstGeom prst="rect">
              <a:avLst/>
            </a:prstGeom>
          </p:spPr>
          <p:txBody>
            <a:bodyPr wrap="none">
              <a:spAutoFit/>
            </a:bodyPr>
            <a:lstStyle/>
            <a:p>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26" name="テキスト ボックス 25"/>
          <p:cNvSpPr txBox="1"/>
          <p:nvPr/>
        </p:nvSpPr>
        <p:spPr>
          <a:xfrm>
            <a:off x="286129" y="836238"/>
            <a:ext cx="5092507" cy="646331"/>
          </a:xfrm>
          <a:prstGeom prst="rect">
            <a:avLst/>
          </a:prstGeom>
          <a:noFill/>
        </p:spPr>
        <p:txBody>
          <a:bodyPr wrap="squar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grpSp>
        <p:nvGrpSpPr>
          <p:cNvPr id="177" name="図形グループ 176"/>
          <p:cNvGrpSpPr/>
          <p:nvPr/>
        </p:nvGrpSpPr>
        <p:grpSpPr>
          <a:xfrm>
            <a:off x="6791214" y="3893622"/>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29096"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29096"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29096"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6939572" y="2700889"/>
            <a:ext cx="1935742" cy="1167786"/>
            <a:chOff x="6822931" y="3893541"/>
            <a:chExt cx="1935742" cy="1224283"/>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52608"/>
              <a:ext cx="1127892" cy="300230"/>
            </a:xfrm>
            <a:prstGeom prst="rect">
              <a:avLst/>
            </a:prstGeom>
          </p:spPr>
        </p:pic>
        <p:sp>
          <p:nvSpPr>
            <p:cNvPr id="173" name="テキスト ボックス 172"/>
            <p:cNvSpPr txBox="1"/>
            <p:nvPr/>
          </p:nvSpPr>
          <p:spPr>
            <a:xfrm>
              <a:off x="7036437" y="3893541"/>
              <a:ext cx="1582484" cy="387200"/>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8"/>
              <a:ext cx="1935742" cy="82028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548588" y="2026292"/>
            <a:ext cx="4297655" cy="4204963"/>
            <a:chOff x="2658703" y="1343941"/>
            <a:chExt cx="4297655" cy="4204963"/>
          </a:xfrm>
        </p:grpSpPr>
        <p:grpSp>
          <p:nvGrpSpPr>
            <p:cNvPr id="122" name="図形グループ 121"/>
            <p:cNvGrpSpPr/>
            <p:nvPr/>
          </p:nvGrpSpPr>
          <p:grpSpPr>
            <a:xfrm>
              <a:off x="2658703" y="1343941"/>
              <a:ext cx="3782604" cy="3385930"/>
              <a:chOff x="2385256" y="1850355"/>
              <a:chExt cx="3782604" cy="3385930"/>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46202"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385256" y="1868036"/>
                <a:ext cx="3782604" cy="3368249"/>
                <a:chOff x="2385257" y="2145088"/>
                <a:chExt cx="3782604" cy="3368249"/>
              </a:xfrm>
            </p:grpSpPr>
            <p:sp>
              <p:nvSpPr>
                <p:cNvPr id="102" name="正方形/長方形 101"/>
                <p:cNvSpPr/>
                <p:nvPr/>
              </p:nvSpPr>
              <p:spPr>
                <a:xfrm>
                  <a:off x="2385257" y="495513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929397" y="2145088"/>
                  <a:ext cx="516806" cy="2810048"/>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flipV="1">
                  <a:off x="2929397" y="4841966"/>
                  <a:ext cx="516362" cy="67137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45088"/>
                  <a:ext cx="2722102" cy="26968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93836" y="3813041"/>
                <a:ext cx="659293" cy="369332"/>
              </a:xfrm>
              <a:prstGeom prst="rect">
                <a:avLst/>
              </a:prstGeom>
            </p:spPr>
            <p:txBody>
              <a:bodyPr wrap="none">
                <a:spAutoFit/>
              </a:bodyPr>
              <a:lstStyle/>
              <a:p>
                <a:r>
                  <a:rPr kumimoji="1" lang="en-US" altLang="ja-JP" dirty="0" smtClean="0">
                    <a:latin typeface="Helvetica"/>
                    <a:cs typeface="Helvetica"/>
                  </a:rPr>
                  <a:t>(1,0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484143" y="5179572"/>
              <a:ext cx="2472215" cy="369332"/>
            </a:xfrm>
            <a:prstGeom prst="rect">
              <a:avLst/>
            </a:prstGeom>
            <a:noFill/>
          </p:spPr>
          <p:txBody>
            <a:bodyPr wrap="none" rtlCol="0">
              <a:spAutoFit/>
            </a:bodyPr>
            <a:lstStyle/>
            <a:p>
              <a:r>
                <a:rPr kumimoji="1" lang="ja-JP" altLang="en-US" dirty="0" smtClean="0"/>
                <a:t>破片はコーン状に放出</a:t>
              </a:r>
              <a:endParaRPr kumimoji="1" lang="ja-JP" altLang="en-US" dirty="0"/>
            </a:p>
          </p:txBody>
        </p:sp>
      </p:grpSp>
      <p:grpSp>
        <p:nvGrpSpPr>
          <p:cNvPr id="12" name="図形グループ 11"/>
          <p:cNvGrpSpPr/>
          <p:nvPr/>
        </p:nvGrpSpPr>
        <p:grpSpPr>
          <a:xfrm>
            <a:off x="6546119" y="786532"/>
            <a:ext cx="2658279" cy="1839694"/>
            <a:chOff x="3837462" y="1282183"/>
            <a:chExt cx="2658279" cy="1839694"/>
          </a:xfrm>
        </p:grpSpPr>
        <p:sp>
          <p:nvSpPr>
            <p:cNvPr id="13" name="テキスト ボックス 12"/>
            <p:cNvSpPr txBox="1"/>
            <p:nvPr/>
          </p:nvSpPr>
          <p:spPr>
            <a:xfrm>
              <a:off x="3879265" y="2027912"/>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3879265" y="2397244"/>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3879265" y="2752545"/>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170" name="テキスト ボックス 169"/>
            <p:cNvSpPr txBox="1"/>
            <p:nvPr/>
          </p:nvSpPr>
          <p:spPr>
            <a:xfrm>
              <a:off x="3888024" y="1658580"/>
              <a:ext cx="1800493" cy="369332"/>
            </a:xfrm>
            <a:prstGeom prst="rect">
              <a:avLst/>
            </a:prstGeom>
            <a:noFill/>
          </p:spPr>
          <p:txBody>
            <a:bodyPr wrap="none" rtlCol="0">
              <a:spAutoFit/>
            </a:bodyPr>
            <a:lstStyle/>
            <a:p>
              <a:r>
                <a:rPr kumimoji="1" lang="ja-JP" altLang="en-US" dirty="0" smtClean="0"/>
                <a:t>太陽の反対方向</a:t>
              </a:r>
              <a:endParaRPr kumimoji="1" lang="ja-JP" altLang="en-US" dirty="0"/>
            </a:p>
          </p:txBody>
        </p:sp>
        <p:sp>
          <p:nvSpPr>
            <p:cNvPr id="110" name="角丸四角形 109"/>
            <p:cNvSpPr/>
            <p:nvPr/>
          </p:nvSpPr>
          <p:spPr>
            <a:xfrm>
              <a:off x="3837462" y="1651515"/>
              <a:ext cx="2514042" cy="1470362"/>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4670311" y="1282183"/>
              <a:ext cx="646331" cy="369332"/>
            </a:xfrm>
            <a:prstGeom prst="rect">
              <a:avLst/>
            </a:prstGeom>
            <a:noFill/>
          </p:spPr>
          <p:txBody>
            <a:bodyPr wrap="none" rtlCol="0">
              <a:spAutoFit/>
            </a:bodyPr>
            <a:lstStyle/>
            <a:p>
              <a:r>
                <a:rPr kumimoji="1" lang="ja-JP" altLang="en-US" dirty="0" smtClean="0"/>
                <a:t>設定</a:t>
              </a:r>
              <a:endParaRPr kumimoji="1" lang="ja-JP" altLang="en-US" dirty="0"/>
            </a:p>
          </p:txBody>
        </p:sp>
      </p:grpSp>
      <p:grpSp>
        <p:nvGrpSpPr>
          <p:cNvPr id="37" name="図形グループ 36"/>
          <p:cNvGrpSpPr/>
          <p:nvPr/>
        </p:nvGrpSpPr>
        <p:grpSpPr>
          <a:xfrm>
            <a:off x="14051" y="4309653"/>
            <a:ext cx="4226579" cy="2256473"/>
            <a:chOff x="14051" y="4309651"/>
            <a:chExt cx="4226579" cy="2256473"/>
          </a:xfrm>
        </p:grpSpPr>
        <p:grpSp>
          <p:nvGrpSpPr>
            <p:cNvPr id="184" name="図形グループ 183"/>
            <p:cNvGrpSpPr/>
            <p:nvPr/>
          </p:nvGrpSpPr>
          <p:grpSpPr>
            <a:xfrm>
              <a:off x="14051" y="4309651"/>
              <a:ext cx="3769633" cy="2256473"/>
              <a:chOff x="126902" y="4310031"/>
              <a:chExt cx="3769633" cy="2256473"/>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3769633" cy="2256473"/>
                <a:chOff x="-28264" y="4282425"/>
                <a:chExt cx="3769633" cy="2256473"/>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3769633" cy="2256473"/>
                  <a:chOff x="-175512" y="4264021"/>
                  <a:chExt cx="3769633" cy="2256473"/>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grpSp>
                <p:nvGrpSpPr>
                  <p:cNvPr id="144" name="図形グループ 143"/>
                  <p:cNvGrpSpPr/>
                  <p:nvPr/>
                </p:nvGrpSpPr>
                <p:grpSpPr>
                  <a:xfrm>
                    <a:off x="-175512" y="4264021"/>
                    <a:ext cx="3769633" cy="2256473"/>
                    <a:chOff x="-261371" y="4311507"/>
                    <a:chExt cx="3769633" cy="2256473"/>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248599" y="6198648"/>
                      <a:ext cx="313044" cy="369332"/>
                    </a:xfrm>
                    <a:prstGeom prst="rect">
                      <a:avLst/>
                    </a:prstGeom>
                    <a:noFill/>
                  </p:spPr>
                  <p:txBody>
                    <a:bodyPr wrap="none" rtlCol="0">
                      <a:spAutoFit/>
                    </a:bodyPr>
                    <a:lstStyle/>
                    <a:p>
                      <a:r>
                        <a:rPr kumimoji="1" lang="en-US" altLang="ja-JP" dirty="0">
                          <a:latin typeface="Helvetica"/>
                          <a:cs typeface="Helvetica"/>
                        </a:rPr>
                        <a:t>1</a:t>
                      </a:r>
                      <a:endParaRPr kumimoji="1" lang="ja-JP" altLang="en-US" dirty="0">
                        <a:latin typeface="Helvetica"/>
                        <a:cs typeface="Helvetica"/>
                      </a:endParaRPr>
                    </a:p>
                  </p:txBody>
                </p:sp>
              </p:grpSp>
            </p:grpSp>
          </p:grpSp>
        </p:grpSp>
        <p:sp>
          <p:nvSpPr>
            <p:cNvPr id="27" name="テキスト ボックス 26"/>
            <p:cNvSpPr txBox="1"/>
            <p:nvPr/>
          </p:nvSpPr>
          <p:spPr>
            <a:xfrm>
              <a:off x="3132634" y="5088246"/>
              <a:ext cx="1107996" cy="646331"/>
            </a:xfrm>
            <a:prstGeom prst="rect">
              <a:avLst/>
            </a:prstGeom>
            <a:noFill/>
          </p:spPr>
          <p:txBody>
            <a:bodyPr wrap="non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sp>
        <p:nvSpPr>
          <p:cNvPr id="38" name="テキスト ボックス 37"/>
          <p:cNvSpPr txBox="1"/>
          <p:nvPr/>
        </p:nvSpPr>
        <p:spPr>
          <a:xfrm>
            <a:off x="2577904" y="2019219"/>
            <a:ext cx="659155" cy="369332"/>
          </a:xfrm>
          <a:prstGeom prst="rect">
            <a:avLst/>
          </a:prstGeom>
          <a:noFill/>
        </p:spPr>
        <p:txBody>
          <a:bodyPr wrap="none" rtlCol="0">
            <a:spAutoFit/>
          </a:bodyPr>
          <a:lstStyle/>
          <a:p>
            <a:r>
              <a:rPr kumimoji="1" lang="ja-JP" altLang="en-US" dirty="0" smtClean="0"/>
              <a:t>合体</a:t>
            </a:r>
            <a:endParaRPr kumimoji="1" lang="ja-JP" altLang="en-US" dirty="0"/>
          </a:p>
        </p:txBody>
      </p:sp>
      <p:sp>
        <p:nvSpPr>
          <p:cNvPr id="39" name="テキスト ボックス 38"/>
          <p:cNvSpPr txBox="1"/>
          <p:nvPr/>
        </p:nvSpPr>
        <p:spPr>
          <a:xfrm>
            <a:off x="2837066" y="2587718"/>
            <a:ext cx="646331" cy="369332"/>
          </a:xfrm>
          <a:prstGeom prst="rect">
            <a:avLst/>
          </a:prstGeom>
          <a:noFill/>
        </p:spPr>
        <p:txBody>
          <a:bodyPr wrap="none" rtlCol="0">
            <a:spAutoFit/>
          </a:bodyPr>
          <a:lstStyle/>
          <a:p>
            <a:r>
              <a:rPr kumimoji="1" lang="ja-JP" altLang="en-US" dirty="0" smtClean="0"/>
              <a:t>破壊</a:t>
            </a:r>
            <a:endParaRPr kumimoji="1" lang="ja-JP" altLang="en-US" dirty="0"/>
          </a:p>
        </p:txBody>
      </p:sp>
      <p:sp>
        <p:nvSpPr>
          <p:cNvPr id="40" name="テキスト ボックス 39"/>
          <p:cNvSpPr txBox="1"/>
          <p:nvPr/>
        </p:nvSpPr>
        <p:spPr>
          <a:xfrm>
            <a:off x="4356509" y="5425163"/>
            <a:ext cx="2262158" cy="369332"/>
          </a:xfrm>
          <a:prstGeom prst="rect">
            <a:avLst/>
          </a:prstGeom>
          <a:noFill/>
        </p:spPr>
        <p:txBody>
          <a:bodyPr wrap="none" rtlCol="0">
            <a:spAutoFit/>
          </a:bodyPr>
          <a:lstStyle/>
          <a:p>
            <a:r>
              <a:rPr kumimoji="1" lang="ja-JP" altLang="en-US" dirty="0" smtClean="0"/>
              <a:t>合体後１つの惑星へ</a:t>
            </a:r>
            <a:endParaRPr kumimoji="1" lang="ja-JP" altLang="en-US" dirty="0"/>
          </a:p>
        </p:txBody>
      </p:sp>
      <p:sp>
        <p:nvSpPr>
          <p:cNvPr id="42" name="テキスト ボックス 41"/>
          <p:cNvSpPr txBox="1"/>
          <p:nvPr/>
        </p:nvSpPr>
        <p:spPr>
          <a:xfrm>
            <a:off x="351267" y="3471096"/>
            <a:ext cx="1107996" cy="369332"/>
          </a:xfrm>
          <a:prstGeom prst="rect">
            <a:avLst/>
          </a:prstGeom>
          <a:noFill/>
        </p:spPr>
        <p:txBody>
          <a:bodyPr wrap="none" rtlCol="0">
            <a:spAutoFit/>
          </a:bodyPr>
          <a:lstStyle/>
          <a:p>
            <a:r>
              <a:rPr kumimoji="1" lang="ja-JP" altLang="en-US" dirty="0" smtClean="0"/>
              <a:t>軌道交差</a:t>
            </a:r>
            <a:endParaRPr kumimoji="1" lang="ja-JP" altLang="en-US" dirty="0"/>
          </a:p>
        </p:txBody>
      </p:sp>
      <p:sp>
        <p:nvSpPr>
          <p:cNvPr id="43" name="テキスト ボックス 42"/>
          <p:cNvSpPr txBox="1"/>
          <p:nvPr/>
        </p:nvSpPr>
        <p:spPr>
          <a:xfrm>
            <a:off x="1905675" y="2281240"/>
            <a:ext cx="646331" cy="369332"/>
          </a:xfrm>
          <a:prstGeom prst="rect">
            <a:avLst/>
          </a:prstGeom>
          <a:noFill/>
        </p:spPr>
        <p:txBody>
          <a:bodyPr wrap="none" rtlCol="0">
            <a:spAutoFit/>
          </a:bodyPr>
          <a:lstStyle/>
          <a:p>
            <a:r>
              <a:rPr kumimoji="1" lang="ja-JP" altLang="en-US" dirty="0" smtClean="0"/>
              <a:t>衝突</a:t>
            </a:r>
            <a:endParaRPr kumimoji="1" lang="ja-JP" altLang="en-US" dirty="0"/>
          </a:p>
        </p:txBody>
      </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5461</TotalTime>
  <Words>2379</Words>
  <Application>Microsoft Macintosh PowerPoint</Application>
  <PresentationFormat>画面に合わせる (4:3)</PresentationFormat>
  <Paragraphs>534</Paragraphs>
  <Slides>37</Slides>
  <Notes>5</Notes>
  <HiddenSlides>0</HiddenSlides>
  <MMClips>1</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Theme</vt:lpstr>
      <vt:lpstr>巨大衝突ステージにおける 衝突破壊の重要性</vt:lpstr>
      <vt:lpstr>太陽系における巨大衝突ステージ</vt:lpstr>
      <vt:lpstr>太陽系外における巨大衝突ステージ</vt:lpstr>
      <vt:lpstr>巨大衝突ステージと暖かいデブリ円盤</vt:lpstr>
      <vt:lpstr>研究目的</vt:lpstr>
      <vt:lpstr>手法</vt:lpstr>
      <vt:lpstr>手法</vt:lpstr>
      <vt:lpstr>統計的手法　面密度と衝突速度</vt:lpstr>
      <vt:lpstr>初期条件</vt:lpstr>
      <vt:lpstr>結果　破片の軌道と質量の時間進化</vt:lpstr>
      <vt:lpstr>結果　破片の軌道と質量の時間進化</vt:lpstr>
      <vt:lpstr>デブリ円盤の明るさの空間分布</vt:lpstr>
      <vt:lpstr>まとめ</vt:lpstr>
      <vt:lpstr>PowerPoint プレゼンテーション</vt:lpstr>
      <vt:lpstr>惑星形成</vt:lpstr>
      <vt:lpstr>先行研究</vt:lpstr>
      <vt:lpstr>先行研究まとめ</vt:lpstr>
      <vt:lpstr>先行研究との比較</vt:lpstr>
      <vt:lpstr>統計的手法による破壊の取り扱い</vt:lpstr>
      <vt:lpstr>統計的手法　面密度と衝突速度</vt:lpstr>
      <vt:lpstr>デブリ円盤内の衝突破壊</vt:lpstr>
      <vt:lpstr>デブリ円盤の観測</vt:lpstr>
      <vt:lpstr>今後の課題</vt:lpstr>
      <vt:lpstr>N体計算のテスト</vt:lpstr>
      <vt:lpstr>N体計算のテスト</vt:lpstr>
      <vt:lpstr>N体計算のコスト</vt:lpstr>
      <vt:lpstr>統計的手法のテスト</vt:lpstr>
      <vt:lpstr>軌道要素</vt:lpstr>
      <vt:lpstr>4次のエルミート法 1</vt:lpstr>
      <vt:lpstr>4次のエルミート法 2</vt:lpstr>
      <vt:lpstr>4次のエルミート法 3</vt:lpstr>
      <vt:lpstr>独立タイムステップ</vt:lpstr>
      <vt:lpstr>結果</vt:lpstr>
      <vt:lpstr>結果</vt:lpstr>
      <vt:lpstr>結果</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1091</cp:revision>
  <cp:lastPrinted>2017-07-24T14:32:46Z</cp:lastPrinted>
  <dcterms:created xsi:type="dcterms:W3CDTF">2010-04-12T23:12:02Z</dcterms:created>
  <dcterms:modified xsi:type="dcterms:W3CDTF">2017-07-26T00:31:20Z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